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3" r:id="rId4"/>
    <p:sldId id="264" r:id="rId5"/>
    <p:sldId id="265" r:id="rId6"/>
    <p:sldId id="266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7" r:id="rId16"/>
    <p:sldId id="278" r:id="rId17"/>
    <p:sldId id="279" r:id="rId18"/>
    <p:sldId id="280" r:id="rId19"/>
    <p:sldId id="268" r:id="rId20"/>
    <p:sldId id="281" r:id="rId21"/>
    <p:sldId id="282" r:id="rId22"/>
    <p:sldId id="284" r:id="rId23"/>
    <p:sldId id="285" r:id="rId24"/>
    <p:sldId id="286" r:id="rId25"/>
    <p:sldId id="287" r:id="rId26"/>
    <p:sldId id="283" r:id="rId27"/>
    <p:sldId id="288" r:id="rId28"/>
    <p:sldId id="289" r:id="rId29"/>
    <p:sldId id="269" r:id="rId30"/>
    <p:sldId id="290" r:id="rId31"/>
    <p:sldId id="291" r:id="rId32"/>
    <p:sldId id="295" r:id="rId33"/>
    <p:sldId id="292" r:id="rId34"/>
    <p:sldId id="296" r:id="rId35"/>
    <p:sldId id="297" r:id="rId36"/>
    <p:sldId id="298" r:id="rId37"/>
    <p:sldId id="299" r:id="rId38"/>
    <p:sldId id="300" r:id="rId39"/>
    <p:sldId id="302" r:id="rId40"/>
    <p:sldId id="303" r:id="rId41"/>
    <p:sldId id="293" r:id="rId42"/>
    <p:sldId id="29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9" autoAdjust="0"/>
    <p:restoredTop sz="94660"/>
  </p:normalViewPr>
  <p:slideViewPr>
    <p:cSldViewPr snapToGrid="0">
      <p:cViewPr varScale="1">
        <p:scale>
          <a:sx n="55" d="100"/>
          <a:sy n="55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08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34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8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9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8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0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5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2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5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39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pixabay.com/en/click-registration-icon-clipart-2339189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lick-registration-icon-clipart-2339189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pixabay.com/en/click-registration-icon-clipart-2339189/" TargetMode="Externa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pixabay.com/en/click-registration-icon-clipart-2339189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lick-registration-icon-clipart-2339189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lick-registration-icon-clipart-2339189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lick-registration-icon-clipart-2339189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click-registration-icon-clipart-2339189/" TargetMode="Externa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lick-registration-icon-clipart-2339189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lick-registration-icon-clipart-2339189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lick-registration-icon-clipart-2339189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lick-registration-icon-clipart-2339189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lick-registration-icon-clipart-2339189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click-registration-icon-clipart-2339189/" TargetMode="Externa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click-registration-icon-clipart-2339189/" TargetMode="Externa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click-registration-icon-clipart-2339189/" TargetMode="Externa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41EC158-2BBB-49F8-87A7-2D77ADA480B3}"/>
              </a:ext>
            </a:extLst>
          </p:cNvPr>
          <p:cNvSpPr/>
          <p:nvPr/>
        </p:nvSpPr>
        <p:spPr>
          <a:xfrm>
            <a:off x="0" y="3111500"/>
            <a:ext cx="12192000" cy="3746500"/>
          </a:xfrm>
          <a:prstGeom prst="rtTriangle">
            <a:avLst/>
          </a:prstGeom>
          <a:solidFill>
            <a:srgbClr val="E6CFC1"/>
          </a:solidFill>
          <a:ln>
            <a:noFill/>
          </a:ln>
          <a:effectLst>
            <a:outerShdw blurRad="127000" dist="12700" dir="18900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4EDBCE-7924-42E6-ABF3-01E3EF4BD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" r="531" b="9481"/>
          <a:stretch/>
        </p:blipFill>
        <p:spPr>
          <a:xfrm>
            <a:off x="6746240" y="0"/>
            <a:ext cx="544576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98E5C1A-65D6-4F9E-8CD9-4F475B971A37}"/>
              </a:ext>
            </a:extLst>
          </p:cNvPr>
          <p:cNvSpPr/>
          <p:nvPr/>
        </p:nvSpPr>
        <p:spPr>
          <a:xfrm>
            <a:off x="0" y="2174284"/>
            <a:ext cx="7401120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srgbClr val="2F4054"/>
                </a:solidFill>
              </a:rPr>
              <a:t>사내 중식 예약 프로그램</a:t>
            </a:r>
            <a:endParaRPr lang="en-US" altLang="ko-KR" sz="4800" b="1" kern="0" dirty="0">
              <a:solidFill>
                <a:srgbClr val="2F405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A27D4-79DC-4434-BAC7-3B1BD7D27338}"/>
              </a:ext>
            </a:extLst>
          </p:cNvPr>
          <p:cNvSpPr txBox="1"/>
          <p:nvPr/>
        </p:nvSpPr>
        <p:spPr>
          <a:xfrm>
            <a:off x="9432835" y="5425300"/>
            <a:ext cx="2759165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</a:rPr>
              <a:t>발    표    일 </a:t>
            </a:r>
            <a:r>
              <a:rPr lang="en-US" altLang="ko-KR" sz="1500" b="1" dirty="0">
                <a:solidFill>
                  <a:schemeClr val="bg1"/>
                </a:solidFill>
              </a:rPr>
              <a:t>: 2021-11-18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</a:rPr>
              <a:t>학           과 </a:t>
            </a:r>
            <a:r>
              <a:rPr lang="en-US" altLang="ko-KR" sz="1500" b="1" dirty="0">
                <a:solidFill>
                  <a:schemeClr val="bg1"/>
                </a:solidFill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</a:rPr>
              <a:t>컴퓨터공학과</a:t>
            </a:r>
            <a:endParaRPr lang="en-US" altLang="ko-KR" sz="1500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</a:rPr>
              <a:t>학           번 </a:t>
            </a:r>
            <a:r>
              <a:rPr lang="en-US" altLang="ko-KR" sz="1500" b="1" dirty="0">
                <a:solidFill>
                  <a:schemeClr val="bg1"/>
                </a:solidFill>
              </a:rPr>
              <a:t>: 201811425</a:t>
            </a:r>
          </a:p>
          <a:p>
            <a:pPr algn="l">
              <a:lnSpc>
                <a:spcPct val="150000"/>
              </a:lnSpc>
            </a:pPr>
            <a:r>
              <a:rPr lang="ko-KR" altLang="en-US" sz="1500" b="1" dirty="0">
                <a:solidFill>
                  <a:schemeClr val="bg1"/>
                </a:solidFill>
              </a:rPr>
              <a:t>발    표    자 </a:t>
            </a:r>
            <a:r>
              <a:rPr lang="en-US" altLang="ko-KR" sz="1500" b="1" dirty="0">
                <a:solidFill>
                  <a:schemeClr val="bg1"/>
                </a:solidFill>
              </a:rPr>
              <a:t>: </a:t>
            </a:r>
            <a:r>
              <a:rPr lang="ko-KR" altLang="en-US" sz="1500" b="1" dirty="0">
                <a:solidFill>
                  <a:schemeClr val="bg1"/>
                </a:solidFill>
              </a:rPr>
              <a:t>정 소 연</a:t>
            </a:r>
            <a:endParaRPr lang="en-US" altLang="ko-KR" sz="15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1A228-9A6D-47A6-B82C-E070CEF7C0A8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1"/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1"/>
                </a:solidFill>
              </a:rPr>
              <a:t>Ⅱ_</a:t>
            </a:r>
            <a:r>
              <a:rPr lang="ko-KR" altLang="en-US" sz="1200" kern="0" dirty="0">
                <a:solidFill>
                  <a:schemeClr val="bg1"/>
                </a:solidFill>
              </a:rPr>
              <a:t>최종발표</a:t>
            </a:r>
            <a:endParaRPr lang="en-US" altLang="ko-KR" sz="12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0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white"/>
                </a:solidFill>
              </a:rPr>
              <a:t>DB </a:t>
            </a:r>
            <a:r>
              <a:rPr lang="ko-KR" altLang="en-US" sz="3200" b="1" kern="0" dirty="0">
                <a:solidFill>
                  <a:prstClr val="white"/>
                </a:solidFill>
              </a:rPr>
              <a:t>설계</a:t>
            </a:r>
            <a:r>
              <a:rPr lang="en-US" altLang="ko-KR" sz="3200" b="1" kern="0" dirty="0">
                <a:solidFill>
                  <a:prstClr val="white"/>
                </a:solidFill>
              </a:rPr>
              <a:t>_</a:t>
            </a:r>
            <a:r>
              <a:rPr lang="ko-KR" altLang="en-US" sz="2000" b="1" kern="0" dirty="0">
                <a:solidFill>
                  <a:prstClr val="white"/>
                </a:solidFill>
              </a:rPr>
              <a:t>식단표 테이블</a:t>
            </a:r>
            <a:endParaRPr lang="en-US" altLang="ko-KR" sz="20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F5DED3F-2F35-4F3D-976F-6F5393C7E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765794"/>
              </p:ext>
            </p:extLst>
          </p:nvPr>
        </p:nvGraphicFramePr>
        <p:xfrm>
          <a:off x="543887" y="1752140"/>
          <a:ext cx="11104225" cy="3295590"/>
        </p:xfrm>
        <a:graphic>
          <a:graphicData uri="http://schemas.openxmlformats.org/drawingml/2006/table">
            <a:tbl>
              <a:tblPr/>
              <a:tblGrid>
                <a:gridCol w="6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8552">
                  <a:extLst>
                    <a:ext uri="{9D8B030D-6E8A-4147-A177-3AD203B41FA5}">
                      <a16:colId xmlns:a16="http://schemas.microsoft.com/office/drawing/2014/main" val="1371542195"/>
                    </a:ext>
                  </a:extLst>
                </a:gridCol>
                <a:gridCol w="1446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8126"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 정의서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사내 중식 예약 프로그램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버전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식단 정보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MYSQL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정소연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2021.11.17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확인자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menuplanner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일별 식단 정보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접근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관련시스템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식단표 테이블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총레코드 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추가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필드명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자료형태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타입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길이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NOT NULL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식단 날짜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today_date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날짜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DATE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PK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밥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steamed_rice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국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soup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반찬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spc="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side_dish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7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white"/>
                </a:solidFill>
              </a:rPr>
              <a:t>DB </a:t>
            </a:r>
            <a:r>
              <a:rPr lang="ko-KR" altLang="en-US" sz="3200" b="1" kern="0" dirty="0">
                <a:solidFill>
                  <a:prstClr val="white"/>
                </a:solidFill>
              </a:rPr>
              <a:t>설계</a:t>
            </a:r>
            <a:r>
              <a:rPr lang="en-US" altLang="ko-KR" sz="3200" b="1" kern="0" dirty="0">
                <a:solidFill>
                  <a:prstClr val="white"/>
                </a:solidFill>
              </a:rPr>
              <a:t>_</a:t>
            </a:r>
            <a:r>
              <a:rPr lang="ko-KR" altLang="en-US" sz="1700" b="1" kern="0" dirty="0">
                <a:solidFill>
                  <a:prstClr val="white"/>
                </a:solidFill>
              </a:rPr>
              <a:t>예약하지 않고 식사한 사용자 저장 테이블</a:t>
            </a:r>
            <a:endParaRPr lang="en-US" altLang="ko-KR" sz="17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F5DED3F-2F35-4F3D-976F-6F5393C7E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05664"/>
              </p:ext>
            </p:extLst>
          </p:nvPr>
        </p:nvGraphicFramePr>
        <p:xfrm>
          <a:off x="543887" y="1465200"/>
          <a:ext cx="11104225" cy="3967477"/>
        </p:xfrm>
        <a:graphic>
          <a:graphicData uri="http://schemas.openxmlformats.org/drawingml/2006/table">
            <a:tbl>
              <a:tblPr/>
              <a:tblGrid>
                <a:gridCol w="6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8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7574">
                  <a:extLst>
                    <a:ext uri="{9D8B030D-6E8A-4147-A177-3AD203B41FA5}">
                      <a16:colId xmlns:a16="http://schemas.microsoft.com/office/drawing/2014/main" val="3826328986"/>
                    </a:ext>
                  </a:extLst>
                </a:gridCol>
                <a:gridCol w="1446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1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3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8126"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테이블 정의서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사내 중식 예약 프로그램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버전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1.0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식사자 정보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예약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x)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DBMS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MYSQL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작성자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정소연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작성일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2021.11.17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확인자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테이블명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noreserve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테이블논리명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식사자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 정보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예약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x)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접근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관련시스템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예약을 하지 않고 식사를 한 사용자 정보 저장 테이블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총레코드 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추가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필드명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자료형태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타입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길이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NOT NULL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Key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아이디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nores_id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이름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nores_name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식사일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nores_date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날짜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TIMESTAMP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휴대전화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nores_tel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555010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부서명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department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426933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팀명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team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62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28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white"/>
                </a:solidFill>
              </a:rPr>
              <a:t>DB </a:t>
            </a:r>
            <a:r>
              <a:rPr lang="ko-KR" altLang="en-US" sz="3200" b="1" kern="0" dirty="0">
                <a:solidFill>
                  <a:prstClr val="white"/>
                </a:solidFill>
              </a:rPr>
              <a:t>설계</a:t>
            </a:r>
            <a:r>
              <a:rPr lang="en-US" altLang="ko-KR" sz="3200" b="1" kern="0" dirty="0">
                <a:solidFill>
                  <a:prstClr val="white"/>
                </a:solidFill>
              </a:rPr>
              <a:t>_</a:t>
            </a:r>
            <a:r>
              <a:rPr lang="ko-KR" altLang="en-US" sz="2000" b="1" kern="0" dirty="0">
                <a:solidFill>
                  <a:prstClr val="white"/>
                </a:solidFill>
              </a:rPr>
              <a:t>공지사항 테이블</a:t>
            </a:r>
            <a:endParaRPr lang="en-US" altLang="ko-KR" sz="20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F5DED3F-2F35-4F3D-976F-6F5393C7E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51940"/>
              </p:ext>
            </p:extLst>
          </p:nvPr>
        </p:nvGraphicFramePr>
        <p:xfrm>
          <a:off x="543887" y="1231153"/>
          <a:ext cx="11104225" cy="4613826"/>
        </p:xfrm>
        <a:graphic>
          <a:graphicData uri="http://schemas.openxmlformats.org/drawingml/2006/table">
            <a:tbl>
              <a:tblPr/>
              <a:tblGrid>
                <a:gridCol w="6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5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796">
                  <a:extLst>
                    <a:ext uri="{9D8B030D-6E8A-4147-A177-3AD203B41FA5}">
                      <a16:colId xmlns:a16="http://schemas.microsoft.com/office/drawing/2014/main" val="1584310151"/>
                    </a:ext>
                  </a:extLst>
                </a:gridCol>
                <a:gridCol w="1446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8126"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 정의서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사내 중식 예약 프로그램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버전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공지사항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MYSQL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정소연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2021.11.17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확인자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notice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공지사항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접근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관련시스템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공지사항 테이블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총레코드 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추가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필드명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자료형태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타입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길이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NOT NULL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번호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notice_id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정수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PK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제목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title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내용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content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TEXT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작성자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writer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351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작성일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up_date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날짜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TIMESTAMP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62211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6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조회수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user_check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정수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33840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7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수정자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editor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02870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8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수정일자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edit_time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날짜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TIMESTAMP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324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54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white"/>
                </a:solidFill>
              </a:rPr>
              <a:t>DB </a:t>
            </a:r>
            <a:r>
              <a:rPr lang="ko-KR" altLang="en-US" sz="3200" b="1" kern="0" dirty="0">
                <a:solidFill>
                  <a:prstClr val="white"/>
                </a:solidFill>
              </a:rPr>
              <a:t>설계</a:t>
            </a:r>
            <a:r>
              <a:rPr lang="en-US" altLang="ko-KR" sz="3200" b="1" kern="0" dirty="0">
                <a:solidFill>
                  <a:prstClr val="white"/>
                </a:solidFill>
              </a:rPr>
              <a:t>_</a:t>
            </a:r>
            <a:r>
              <a:rPr lang="ko-KR" altLang="en-US" sz="2000" b="1" kern="0" dirty="0">
                <a:solidFill>
                  <a:prstClr val="white"/>
                </a:solidFill>
              </a:rPr>
              <a:t>요청사항테이블</a:t>
            </a:r>
            <a:endParaRPr lang="en-US" altLang="ko-KR" sz="20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F5DED3F-2F35-4F3D-976F-6F5393C7E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72149"/>
              </p:ext>
            </p:extLst>
          </p:nvPr>
        </p:nvGraphicFramePr>
        <p:xfrm>
          <a:off x="543887" y="1231153"/>
          <a:ext cx="11104225" cy="4943385"/>
        </p:xfrm>
        <a:graphic>
          <a:graphicData uri="http://schemas.openxmlformats.org/drawingml/2006/table">
            <a:tbl>
              <a:tblPr/>
              <a:tblGrid>
                <a:gridCol w="6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796">
                  <a:extLst>
                    <a:ext uri="{9D8B030D-6E8A-4147-A177-3AD203B41FA5}">
                      <a16:colId xmlns:a16="http://schemas.microsoft.com/office/drawing/2014/main" val="1584310151"/>
                    </a:ext>
                  </a:extLst>
                </a:gridCol>
                <a:gridCol w="1446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8126"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 정의서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사내 중식 예약 프로그램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버전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요청사항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MYSQL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정소연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2021.11.17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확인자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request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요청사항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접근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관련시스템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요청사항 테이블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총레코드 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추가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필드명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자료형태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타입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길이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NOT NULL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번호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req_id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PK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제목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req_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title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내용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req_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content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TEXT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작성자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req_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writer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351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작성일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up_date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날짜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TIMESTAMP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62211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6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관리자 글 확인 여부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admin_check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정수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33840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7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식당 운영자 글 확인 여부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owner_check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정수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02870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8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수정자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editor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2959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8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글 수정일자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edit_time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날짜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TIMESTAMP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324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273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white"/>
                </a:solidFill>
              </a:rPr>
              <a:t>DB </a:t>
            </a:r>
            <a:r>
              <a:rPr lang="ko-KR" altLang="en-US" sz="3200" b="1" kern="0" dirty="0">
                <a:solidFill>
                  <a:prstClr val="white"/>
                </a:solidFill>
              </a:rPr>
              <a:t>설계</a:t>
            </a:r>
            <a:r>
              <a:rPr lang="en-US" altLang="ko-KR" sz="3200" b="1" kern="0" dirty="0">
                <a:solidFill>
                  <a:prstClr val="white"/>
                </a:solidFill>
              </a:rPr>
              <a:t>_</a:t>
            </a:r>
            <a:r>
              <a:rPr lang="ko-KR" altLang="en-US" sz="2000" b="1" kern="0" dirty="0">
                <a:solidFill>
                  <a:prstClr val="white"/>
                </a:solidFill>
              </a:rPr>
              <a:t>예약정보저장테이블</a:t>
            </a:r>
            <a:endParaRPr lang="en-US" altLang="ko-KR" sz="20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F5DED3F-2F35-4F3D-976F-6F5393C7E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12095"/>
              </p:ext>
            </p:extLst>
          </p:nvPr>
        </p:nvGraphicFramePr>
        <p:xfrm>
          <a:off x="543887" y="1647990"/>
          <a:ext cx="11104225" cy="4284267"/>
        </p:xfrm>
        <a:graphic>
          <a:graphicData uri="http://schemas.openxmlformats.org/drawingml/2006/table">
            <a:tbl>
              <a:tblPr/>
              <a:tblGrid>
                <a:gridCol w="6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796">
                  <a:extLst>
                    <a:ext uri="{9D8B030D-6E8A-4147-A177-3AD203B41FA5}">
                      <a16:colId xmlns:a16="http://schemas.microsoft.com/office/drawing/2014/main" val="1584310151"/>
                    </a:ext>
                  </a:extLst>
                </a:gridCol>
                <a:gridCol w="1446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8126"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 정의서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사내 중식 예약 프로그램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버전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예약 정보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MYSQL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정소연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2021.11.17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확인자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reserve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식사 예약 정보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접근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관련시스템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예약 정보 저장 테이블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총레코드 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추가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필드명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자료형태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타입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길이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NOT NULL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아이디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res_id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이름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res_name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예약일자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res_date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날짜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TIMESTAMP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식사 확인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res_check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정수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TINYINT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351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휴대전화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res_tel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62211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6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부서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department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33840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7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팀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team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02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81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사용자 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회원가입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7CCCB0-183F-40D8-9EE1-DB1A67C1D347}"/>
              </a:ext>
            </a:extLst>
          </p:cNvPr>
          <p:cNvCxnSpPr/>
          <p:nvPr/>
        </p:nvCxnSpPr>
        <p:spPr>
          <a:xfrm>
            <a:off x="2197463" y="5342711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3AF429-1980-4AD7-AABB-7DBDCCECDED2}"/>
              </a:ext>
            </a:extLst>
          </p:cNvPr>
          <p:cNvCxnSpPr/>
          <p:nvPr/>
        </p:nvCxnSpPr>
        <p:spPr>
          <a:xfrm>
            <a:off x="5682343" y="5342711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13E97B-64DF-4A90-9607-672E76FFD454}"/>
              </a:ext>
            </a:extLst>
          </p:cNvPr>
          <p:cNvSpPr txBox="1"/>
          <p:nvPr/>
        </p:nvSpPr>
        <p:spPr>
          <a:xfrm>
            <a:off x="4547463" y="5671188"/>
            <a:ext cx="31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회원가입 창에서 부서와 팀을 선택 후</a:t>
            </a:r>
            <a:r>
              <a:rPr lang="en-US" altLang="ko-KR" sz="1200" dirty="0"/>
              <a:t>, </a:t>
            </a:r>
          </a:p>
          <a:p>
            <a:pPr algn="ctr"/>
            <a:r>
              <a:rPr lang="ko-KR" altLang="en-US" sz="1200" dirty="0"/>
              <a:t>정보를 입력한다</a:t>
            </a:r>
            <a:r>
              <a:rPr lang="en-US" altLang="ko-KR" sz="1200" dirty="0"/>
              <a:t>. ID</a:t>
            </a:r>
            <a:r>
              <a:rPr lang="ko-KR" altLang="en-US" sz="1200" dirty="0"/>
              <a:t>를 입력한 후 중복 확인 버튼을 눌러 중복 검사를 해야 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402887-30BA-473E-BDE1-23FAF2ECBF98}"/>
              </a:ext>
            </a:extLst>
          </p:cNvPr>
          <p:cNvCxnSpPr/>
          <p:nvPr/>
        </p:nvCxnSpPr>
        <p:spPr>
          <a:xfrm>
            <a:off x="9167223" y="5342711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87298B-5EE8-49B6-8E2D-770CA8B6E466}"/>
              </a:ext>
            </a:extLst>
          </p:cNvPr>
          <p:cNvSpPr txBox="1"/>
          <p:nvPr/>
        </p:nvSpPr>
        <p:spPr>
          <a:xfrm>
            <a:off x="8019143" y="5671188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모든 정보를 입력한 후 하단의 </a:t>
            </a:r>
            <a:r>
              <a:rPr lang="en-US" altLang="ko-KR" sz="1200" dirty="0"/>
              <a:t>Join </a:t>
            </a:r>
            <a:r>
              <a:rPr lang="ko-KR" altLang="en-US" sz="1200" dirty="0"/>
              <a:t>버튼을 클릭하면 가입이 완료된다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B8CB6-5C0A-4C20-9F35-15629B9999B2}"/>
              </a:ext>
            </a:extLst>
          </p:cNvPr>
          <p:cNvSpPr txBox="1"/>
          <p:nvPr/>
        </p:nvSpPr>
        <p:spPr>
          <a:xfrm>
            <a:off x="1119417" y="5671188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화면에서 </a:t>
            </a:r>
            <a:r>
              <a:rPr lang="en-US" altLang="ko-KR" sz="1200" dirty="0"/>
              <a:t>Signup </a:t>
            </a:r>
            <a:r>
              <a:rPr lang="ko-KR" altLang="en-US" sz="1200" dirty="0"/>
              <a:t>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03D6BB-84AB-49E8-ACF9-386F8B0934E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4885"/>
          <a:stretch/>
        </p:blipFill>
        <p:spPr>
          <a:xfrm>
            <a:off x="1521595" y="1484354"/>
            <a:ext cx="2160000" cy="36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1523E6-39E6-4135-8763-CBEBFFA2A2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35634" y="4336143"/>
            <a:ext cx="1198541" cy="11985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9FCCB3-CBF7-44BA-907C-B4472E577250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00" y="1481456"/>
            <a:ext cx="2160000" cy="36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6507BFA-BD97-4390-8006-C0D63BD38B6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545559" y="1481456"/>
            <a:ext cx="2160000" cy="36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BD9FDCE-3E72-4B29-8E10-91586DB18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07018" y="4441574"/>
            <a:ext cx="1198541" cy="11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1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사용자 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로그인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AD03E1D-23F6-49D0-BDA7-6FED70130063}"/>
              </a:ext>
            </a:extLst>
          </p:cNvPr>
          <p:cNvCxnSpPr/>
          <p:nvPr/>
        </p:nvCxnSpPr>
        <p:spPr>
          <a:xfrm>
            <a:off x="2197463" y="5342711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AACB996-4D34-476F-BDC0-5B9E5B7B9A04}"/>
              </a:ext>
            </a:extLst>
          </p:cNvPr>
          <p:cNvCxnSpPr/>
          <p:nvPr/>
        </p:nvCxnSpPr>
        <p:spPr>
          <a:xfrm>
            <a:off x="5682343" y="5342711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CAB555D-B53C-4DCB-B5FE-AE5B9221E839}"/>
              </a:ext>
            </a:extLst>
          </p:cNvPr>
          <p:cNvCxnSpPr/>
          <p:nvPr/>
        </p:nvCxnSpPr>
        <p:spPr>
          <a:xfrm>
            <a:off x="9167223" y="5342711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A210E7F2-DE0B-4E1B-8618-80AF4DFDEE2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4885"/>
          <a:stretch/>
        </p:blipFill>
        <p:spPr>
          <a:xfrm>
            <a:off x="1521595" y="1484354"/>
            <a:ext cx="2160000" cy="36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DEC53C4-BA31-4D33-A9F3-630365C2EAC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" t="5522" r="2173" b="6802"/>
          <a:stretch/>
        </p:blipFill>
        <p:spPr>
          <a:xfrm>
            <a:off x="8454253" y="1484354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584ED9D-AC6B-4D1E-A7DA-CDC0A42679A3}"/>
              </a:ext>
            </a:extLst>
          </p:cNvPr>
          <p:cNvSpPr txBox="1"/>
          <p:nvPr/>
        </p:nvSpPr>
        <p:spPr>
          <a:xfrm>
            <a:off x="1215390" y="5518445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화면에서 회원가입한 정보로 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로그인한다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FFD74-C296-4D51-B35C-D447E5E1CC6A}"/>
              </a:ext>
            </a:extLst>
          </p:cNvPr>
          <p:cNvSpPr txBox="1"/>
          <p:nvPr/>
        </p:nvSpPr>
        <p:spPr>
          <a:xfrm>
            <a:off x="4428460" y="5518445"/>
            <a:ext cx="341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회원가입한 정보를 입력한 후 하단의 로그인</a:t>
            </a:r>
            <a:endParaRPr lang="en-US" altLang="ko-KR" sz="1200" dirty="0"/>
          </a:p>
          <a:p>
            <a:pPr algn="ctr"/>
            <a:r>
              <a:rPr lang="ko-KR" altLang="en-US" sz="1200" dirty="0"/>
              <a:t>버튼을 클릭한다</a:t>
            </a:r>
            <a:r>
              <a:rPr lang="en-US" altLang="ko-KR" sz="1200" dirty="0"/>
              <a:t>. </a:t>
            </a:r>
            <a:r>
              <a:rPr lang="ko-KR" altLang="en-US" sz="1200" dirty="0"/>
              <a:t>자동 로그인 기능을 사용하고 싶다면 체크박스를 클릭한 후 로그인을 한다</a:t>
            </a:r>
            <a:r>
              <a:rPr lang="en-US" altLang="ko-KR" sz="12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319321-9B54-48CE-9DC9-FDBD3A7CFD5D}"/>
              </a:ext>
            </a:extLst>
          </p:cNvPr>
          <p:cNvSpPr txBox="1"/>
          <p:nvPr/>
        </p:nvSpPr>
        <p:spPr>
          <a:xfrm>
            <a:off x="7975600" y="5518445"/>
            <a:ext cx="3214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성공 후 금일 식단을 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BB0CCF-4C08-4162-9A85-3B53B3A24B7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46386" y="1484354"/>
            <a:ext cx="2160000" cy="360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C519C93-C086-46C8-8920-E631F0A70E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07845" y="3764564"/>
            <a:ext cx="1198541" cy="11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74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사용자 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식사예약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1D8A533-65E2-4A93-91D0-30E36B241DAE}"/>
              </a:ext>
            </a:extLst>
          </p:cNvPr>
          <p:cNvCxnSpPr/>
          <p:nvPr/>
        </p:nvCxnSpPr>
        <p:spPr>
          <a:xfrm>
            <a:off x="2372599" y="5440679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6CFB06-24D1-40A3-A491-6FC7705A5586}"/>
              </a:ext>
            </a:extLst>
          </p:cNvPr>
          <p:cNvSpPr txBox="1"/>
          <p:nvPr/>
        </p:nvSpPr>
        <p:spPr>
          <a:xfrm>
            <a:off x="1224519" y="5769156"/>
            <a:ext cx="310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금일 식단을 확인한 후 하단의 예약 버튼을 통해 식사 예약을 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7CDEEA-D24E-43BA-B31D-60296E502A61}"/>
              </a:ext>
            </a:extLst>
          </p:cNvPr>
          <p:cNvCxnSpPr/>
          <p:nvPr/>
        </p:nvCxnSpPr>
        <p:spPr>
          <a:xfrm>
            <a:off x="5857479" y="5440679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91FB4D-8EEF-491B-A97A-471699C44B02}"/>
              </a:ext>
            </a:extLst>
          </p:cNvPr>
          <p:cNvSpPr txBox="1"/>
          <p:nvPr/>
        </p:nvSpPr>
        <p:spPr>
          <a:xfrm>
            <a:off x="4709399" y="5769156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금일 예약을 한 경우 상단에 예약 여부가 표시된다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DD65C2-1D72-4A32-A4C6-47C802926BF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" t="5522" r="2173" b="6802"/>
          <a:stretch/>
        </p:blipFill>
        <p:spPr>
          <a:xfrm>
            <a:off x="1653279" y="1628999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F4267B-966A-4988-BE18-6C02E71AC8A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-1" t="7257" r="1007" b="6801"/>
          <a:stretch/>
        </p:blipFill>
        <p:spPr>
          <a:xfrm>
            <a:off x="5144509" y="1628999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EC9F13-D742-4935-A6DF-7FE1004DFF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3612" y="4902172"/>
            <a:ext cx="884385" cy="8843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10CFFF-58E8-4703-BB26-F632E9B4908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29788" y="1628999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53D55B3-E618-46D3-A763-6B3824259735}"/>
              </a:ext>
            </a:extLst>
          </p:cNvPr>
          <p:cNvCxnSpPr/>
          <p:nvPr/>
        </p:nvCxnSpPr>
        <p:spPr>
          <a:xfrm>
            <a:off x="9250919" y="5458080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C8DD80-5BAB-4E6D-A253-3F50ACCD98A4}"/>
              </a:ext>
            </a:extLst>
          </p:cNvPr>
          <p:cNvSpPr txBox="1"/>
          <p:nvPr/>
        </p:nvSpPr>
        <p:spPr>
          <a:xfrm>
            <a:off x="8102839" y="5786557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식단이 등록되어 있지 않아도 금일 식사 예약을 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F202ED-AA5F-435B-886D-94AD79D316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42787" y="2716096"/>
            <a:ext cx="884385" cy="8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사용자 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식사확인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4E7D44-9D66-4419-8ED2-64D9F2F82E93}"/>
              </a:ext>
            </a:extLst>
          </p:cNvPr>
          <p:cNvCxnSpPr/>
          <p:nvPr/>
        </p:nvCxnSpPr>
        <p:spPr>
          <a:xfrm>
            <a:off x="237009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1D669B-9554-47F4-B2E4-852D5CF83BB0}"/>
              </a:ext>
            </a:extLst>
          </p:cNvPr>
          <p:cNvSpPr txBox="1"/>
          <p:nvPr/>
        </p:nvSpPr>
        <p:spPr>
          <a:xfrm>
            <a:off x="1568411" y="5827940"/>
            <a:ext cx="250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금일 식사 후 식사 확인을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1446DE-7FC4-4F8D-B36C-07E9682328E2}"/>
              </a:ext>
            </a:extLst>
          </p:cNvPr>
          <p:cNvCxnSpPr/>
          <p:nvPr/>
        </p:nvCxnSpPr>
        <p:spPr>
          <a:xfrm>
            <a:off x="585497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95D80D-4B43-4FC1-A8D3-FE10E55BBFB9}"/>
              </a:ext>
            </a:extLst>
          </p:cNvPr>
          <p:cNvSpPr txBox="1"/>
          <p:nvPr/>
        </p:nvSpPr>
        <p:spPr>
          <a:xfrm>
            <a:off x="4706899" y="5827940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식사확인 버튼을 클릭하면 </a:t>
            </a:r>
            <a:r>
              <a:rPr lang="en-US" altLang="ko-KR" sz="1200" dirty="0"/>
              <a:t>QR</a:t>
            </a:r>
            <a:r>
              <a:rPr lang="ko-KR" altLang="en-US" sz="1200" dirty="0"/>
              <a:t>코드 인식을 위한 카메라가 켜진다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CCBE92-00EC-4A52-B7F0-4BDB399DF2EE}"/>
              </a:ext>
            </a:extLst>
          </p:cNvPr>
          <p:cNvCxnSpPr/>
          <p:nvPr/>
        </p:nvCxnSpPr>
        <p:spPr>
          <a:xfrm>
            <a:off x="933985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AD19E3-CA5C-4E00-95F2-FDD112F63813}"/>
              </a:ext>
            </a:extLst>
          </p:cNvPr>
          <p:cNvSpPr txBox="1"/>
          <p:nvPr/>
        </p:nvSpPr>
        <p:spPr>
          <a:xfrm>
            <a:off x="8191779" y="5827940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식당에 비치된</a:t>
            </a:r>
            <a:r>
              <a:rPr lang="en-US" altLang="ko-KR" sz="1200" dirty="0"/>
              <a:t> QR</a:t>
            </a:r>
            <a:r>
              <a:rPr lang="ko-KR" altLang="en-US" sz="1200" dirty="0"/>
              <a:t>코드를 인식하여 식사 확인을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87DFF0-0468-4ADA-8737-E2180BCDD26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" t="5791" r="1006" b="6801"/>
          <a:stretch/>
        </p:blipFill>
        <p:spPr>
          <a:xfrm>
            <a:off x="1650779" y="1687783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521604-36AF-40C5-BAC4-809F54E8A4A4}"/>
              </a:ext>
            </a:extLst>
          </p:cNvPr>
          <p:cNvSpPr/>
          <p:nvPr/>
        </p:nvSpPr>
        <p:spPr>
          <a:xfrm>
            <a:off x="2370099" y="3321343"/>
            <a:ext cx="1434330" cy="352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C76FF52-ED6A-4E9C-96C6-4FFE9F774F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60101" y="3186208"/>
            <a:ext cx="950678" cy="95067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7C34AD-F56E-4358-AED8-A13172A5F54B}"/>
              </a:ext>
            </a:extLst>
          </p:cNvPr>
          <p:cNvGrpSpPr/>
          <p:nvPr/>
        </p:nvGrpSpPr>
        <p:grpSpPr>
          <a:xfrm>
            <a:off x="5135659" y="1687783"/>
            <a:ext cx="2160000" cy="3600000"/>
            <a:chOff x="4919480" y="1187040"/>
            <a:chExt cx="2160000" cy="36000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F65E306-946E-4E41-8D86-4F3AB1FA4BE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/>
            <a:srcRect t="14222" r="715" b="9225"/>
            <a:stretch/>
          </p:blipFill>
          <p:spPr>
            <a:xfrm>
              <a:off x="4919480" y="1187040"/>
              <a:ext cx="216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7C9B70B-09BA-4784-AACE-F003E7677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447" t="85526" r="31131" b="11652"/>
            <a:stretch/>
          </p:blipFill>
          <p:spPr>
            <a:xfrm>
              <a:off x="5591176" y="4552949"/>
              <a:ext cx="838835" cy="14474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2E19555-D4F5-47B8-9310-0720AAF7F799}"/>
              </a:ext>
            </a:extLst>
          </p:cNvPr>
          <p:cNvGrpSpPr/>
          <p:nvPr/>
        </p:nvGrpSpPr>
        <p:grpSpPr>
          <a:xfrm>
            <a:off x="8626889" y="1687783"/>
            <a:ext cx="2160000" cy="3600000"/>
            <a:chOff x="8410710" y="1187040"/>
            <a:chExt cx="2160000" cy="36000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E737FB7-598D-48F4-99C9-C075222F8497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7"/>
            <a:srcRect l="-1" t="14222" r="424" b="9226"/>
            <a:stretch/>
          </p:blipFill>
          <p:spPr>
            <a:xfrm>
              <a:off x="8410710" y="1187040"/>
              <a:ext cx="216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D3CDFA0-1231-4629-A8AB-C30E265D87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447" t="85526" r="31131" b="11652"/>
            <a:stretch/>
          </p:blipFill>
          <p:spPr>
            <a:xfrm>
              <a:off x="9064942" y="4552949"/>
              <a:ext cx="838835" cy="1447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4254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식당 운영자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 err="1">
                <a:solidFill>
                  <a:prstClr val="white"/>
                </a:solidFill>
              </a:rPr>
              <a:t>메인화면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43C403-7334-414A-A695-71F12E8B719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8254" b="6299"/>
          <a:stretch/>
        </p:blipFill>
        <p:spPr>
          <a:xfrm>
            <a:off x="1661181" y="1622238"/>
            <a:ext cx="2160000" cy="36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1003E0-F20B-4910-AD1B-2E6CA12E8C6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6349" r="1882" b="5714"/>
          <a:stretch/>
        </p:blipFill>
        <p:spPr>
          <a:xfrm>
            <a:off x="5146629" y="1629000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36CE40-97B0-4B99-BA2C-22E68BC9B3C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6349" r="1882" b="5396"/>
          <a:stretch/>
        </p:blipFill>
        <p:spPr>
          <a:xfrm>
            <a:off x="8632077" y="1629000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B47D74-DCBE-47C0-B70C-3319151F132F}"/>
              </a:ext>
            </a:extLst>
          </p:cNvPr>
          <p:cNvCxnSpPr/>
          <p:nvPr/>
        </p:nvCxnSpPr>
        <p:spPr>
          <a:xfrm>
            <a:off x="237009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715C4E-D555-4769-B570-F70058CFD2C2}"/>
              </a:ext>
            </a:extLst>
          </p:cNvPr>
          <p:cNvSpPr txBox="1"/>
          <p:nvPr/>
        </p:nvSpPr>
        <p:spPr>
          <a:xfrm>
            <a:off x="1568411" y="5827940"/>
            <a:ext cx="250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등록되어 있는 식당 운영자 계정으로 로그인한다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D28876-E46E-4641-9130-EC9D677502C8}"/>
              </a:ext>
            </a:extLst>
          </p:cNvPr>
          <p:cNvCxnSpPr/>
          <p:nvPr/>
        </p:nvCxnSpPr>
        <p:spPr>
          <a:xfrm>
            <a:off x="585497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5374ED-B6B6-45C0-82C9-C7C5E154408F}"/>
              </a:ext>
            </a:extLst>
          </p:cNvPr>
          <p:cNvSpPr txBox="1"/>
          <p:nvPr/>
        </p:nvSpPr>
        <p:spPr>
          <a:xfrm>
            <a:off x="4706898" y="5827939"/>
            <a:ext cx="314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로그인에 성공하면 금일 식사 예약자 수</a:t>
            </a:r>
            <a:r>
              <a:rPr lang="en-US" altLang="ko-KR" sz="1200" dirty="0"/>
              <a:t>, </a:t>
            </a:r>
          </a:p>
          <a:p>
            <a:pPr algn="ctr"/>
            <a:r>
              <a:rPr lang="ko-KR" altLang="en-US" sz="1200" dirty="0"/>
              <a:t>실 </a:t>
            </a:r>
            <a:r>
              <a:rPr lang="ko-KR" altLang="en-US" sz="1200" dirty="0" err="1"/>
              <a:t>식사자</a:t>
            </a:r>
            <a:r>
              <a:rPr lang="ko-KR" altLang="en-US" sz="1200" dirty="0"/>
              <a:t> 수</a:t>
            </a:r>
            <a:r>
              <a:rPr lang="en-US" altLang="ko-KR" sz="1200" dirty="0"/>
              <a:t>, </a:t>
            </a:r>
            <a:r>
              <a:rPr lang="ko-KR" altLang="en-US" sz="1200" dirty="0"/>
              <a:t>식단</a:t>
            </a:r>
            <a:r>
              <a:rPr lang="en-US" altLang="ko-KR" sz="1200" dirty="0"/>
              <a:t>, </a:t>
            </a:r>
            <a:r>
              <a:rPr lang="ko-KR" altLang="en-US" sz="1200" dirty="0"/>
              <a:t>좋아요 메뉴 </a:t>
            </a:r>
            <a:r>
              <a:rPr lang="en-US" altLang="ko-KR" sz="1200" dirty="0"/>
              <a:t>TOP 10</a:t>
            </a:r>
            <a:r>
              <a:rPr lang="ko-KR" altLang="en-US" sz="1200" dirty="0"/>
              <a:t>이 표시된다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EA776F-9383-4082-BE18-84C87DBAA899}"/>
              </a:ext>
            </a:extLst>
          </p:cNvPr>
          <p:cNvCxnSpPr/>
          <p:nvPr/>
        </p:nvCxnSpPr>
        <p:spPr>
          <a:xfrm>
            <a:off x="933985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46CF41-ADA5-4DD7-BCA4-2E98FB3A24C2}"/>
              </a:ext>
            </a:extLst>
          </p:cNvPr>
          <p:cNvSpPr txBox="1"/>
          <p:nvPr/>
        </p:nvSpPr>
        <p:spPr>
          <a:xfrm>
            <a:off x="8191779" y="5827940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등록되어 있는 메뉴 중 좋아요 수가 많은 상위 </a:t>
            </a:r>
            <a:r>
              <a:rPr lang="en-US" altLang="ko-KR" sz="1200" dirty="0"/>
              <a:t>10</a:t>
            </a:r>
            <a:r>
              <a:rPr lang="ko-KR" altLang="en-US" sz="1200" dirty="0"/>
              <a:t>개의 메뉴가 그래프로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C73B1EF-C3FB-487C-9FA6-EC52C3EFF0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803591" y="3893950"/>
            <a:ext cx="884385" cy="8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목 차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6A31E-6EE3-44EA-83F5-F6F3A9D7EE58}"/>
              </a:ext>
            </a:extLst>
          </p:cNvPr>
          <p:cNvSpPr txBox="1"/>
          <p:nvPr/>
        </p:nvSpPr>
        <p:spPr>
          <a:xfrm>
            <a:off x="943429" y="1293299"/>
            <a:ext cx="9093925" cy="408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dirty="0"/>
              <a:t>프로그램 소개</a:t>
            </a:r>
            <a:endParaRPr lang="en-US" altLang="ko-KR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dirty="0"/>
              <a:t>프로그램 제공 기능 </a:t>
            </a:r>
            <a:endParaRPr lang="en-US" altLang="ko-KR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설계</a:t>
            </a:r>
            <a:endParaRPr lang="en-US" altLang="ko-KR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dirty="0"/>
              <a:t>실행 화면</a:t>
            </a:r>
            <a:endParaRPr lang="en-US" altLang="ko-KR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dirty="0"/>
              <a:t>향후 계획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5183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1956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식당 운영자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메뉴등록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B47D74-DCBE-47C0-B70C-3319151F132F}"/>
              </a:ext>
            </a:extLst>
          </p:cNvPr>
          <p:cNvCxnSpPr/>
          <p:nvPr/>
        </p:nvCxnSpPr>
        <p:spPr>
          <a:xfrm>
            <a:off x="237009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715C4E-D555-4769-B570-F70058CFD2C2}"/>
              </a:ext>
            </a:extLst>
          </p:cNvPr>
          <p:cNvSpPr txBox="1"/>
          <p:nvPr/>
        </p:nvSpPr>
        <p:spPr>
          <a:xfrm>
            <a:off x="1568411" y="5827940"/>
            <a:ext cx="250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메뉴 목록 페이지에서 메뉴 등록 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D28876-E46E-4641-9130-EC9D677502C8}"/>
              </a:ext>
            </a:extLst>
          </p:cNvPr>
          <p:cNvCxnSpPr/>
          <p:nvPr/>
        </p:nvCxnSpPr>
        <p:spPr>
          <a:xfrm>
            <a:off x="585497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5374ED-B6B6-45C0-82C9-C7C5E154408F}"/>
              </a:ext>
            </a:extLst>
          </p:cNvPr>
          <p:cNvSpPr txBox="1"/>
          <p:nvPr/>
        </p:nvSpPr>
        <p:spPr>
          <a:xfrm>
            <a:off x="4706898" y="5827939"/>
            <a:ext cx="314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밥</a:t>
            </a:r>
            <a:r>
              <a:rPr lang="en-US" altLang="ko-KR" sz="1200" dirty="0"/>
              <a:t>, </a:t>
            </a:r>
            <a:r>
              <a:rPr lang="ko-KR" altLang="en-US" sz="1200" dirty="0"/>
              <a:t>국</a:t>
            </a:r>
            <a:r>
              <a:rPr lang="en-US" altLang="ko-KR" sz="1200" dirty="0"/>
              <a:t>, </a:t>
            </a:r>
            <a:r>
              <a:rPr lang="ko-KR" altLang="en-US" sz="1200" dirty="0"/>
              <a:t>반찬 중 분류를 선택하고 메뉴명을 입력한 뒤 등록 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EA776F-9383-4082-BE18-84C87DBAA899}"/>
              </a:ext>
            </a:extLst>
          </p:cNvPr>
          <p:cNvCxnSpPr/>
          <p:nvPr/>
        </p:nvCxnSpPr>
        <p:spPr>
          <a:xfrm>
            <a:off x="933985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46CF41-ADA5-4DD7-BCA4-2E98FB3A24C2}"/>
              </a:ext>
            </a:extLst>
          </p:cNvPr>
          <p:cNvSpPr txBox="1"/>
          <p:nvPr/>
        </p:nvSpPr>
        <p:spPr>
          <a:xfrm>
            <a:off x="8369486" y="5861324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메뉴가 등록된 것을 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B164FD-2ADA-45F6-A48C-5D8408E5D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5" b="17030"/>
          <a:stretch/>
        </p:blipFill>
        <p:spPr>
          <a:xfrm>
            <a:off x="5188047" y="1498616"/>
            <a:ext cx="2160000" cy="3618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8FB8289-A967-4EF0-8518-5AD22C6680F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5596" r="570" b="6449"/>
          <a:stretch/>
        </p:blipFill>
        <p:spPr>
          <a:xfrm>
            <a:off x="8620539" y="1498616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7B89AB-A52B-41EC-8FB0-7D1C569B2E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5897" r="1492" b="2040"/>
          <a:stretch/>
        </p:blipFill>
        <p:spPr>
          <a:xfrm>
            <a:off x="1568411" y="1517500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B325C6-4C86-4695-B59E-46091116A8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11892" y="2345296"/>
            <a:ext cx="884385" cy="8843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8F7D15-7307-4C91-8092-82FC466BA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17543" y="2607273"/>
            <a:ext cx="884385" cy="8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7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식당 운영자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식단표관리</a:t>
            </a:r>
            <a:r>
              <a:rPr lang="en-US" altLang="ko-KR" sz="24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B47D74-DCBE-47C0-B70C-3319151F132F}"/>
              </a:ext>
            </a:extLst>
          </p:cNvPr>
          <p:cNvCxnSpPr/>
          <p:nvPr/>
        </p:nvCxnSpPr>
        <p:spPr>
          <a:xfrm>
            <a:off x="237009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715C4E-D555-4769-B570-F70058CFD2C2}"/>
              </a:ext>
            </a:extLst>
          </p:cNvPr>
          <p:cNvSpPr txBox="1"/>
          <p:nvPr/>
        </p:nvSpPr>
        <p:spPr>
          <a:xfrm>
            <a:off x="1482686" y="5735606"/>
            <a:ext cx="2508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일별 식단 등록 페이지이다</a:t>
            </a:r>
            <a:r>
              <a:rPr lang="en-US" altLang="ko-KR" sz="1200" dirty="0"/>
              <a:t>. </a:t>
            </a:r>
          </a:p>
          <a:p>
            <a:pPr algn="ctr"/>
            <a:r>
              <a:rPr lang="ko-KR" altLang="en-US" sz="1200" dirty="0"/>
              <a:t>식단을 등록했을 경우 캘린더에 표시된다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D28876-E46E-4641-9130-EC9D677502C8}"/>
              </a:ext>
            </a:extLst>
          </p:cNvPr>
          <p:cNvCxnSpPr/>
          <p:nvPr/>
        </p:nvCxnSpPr>
        <p:spPr>
          <a:xfrm>
            <a:off x="585497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5374ED-B6B6-45C0-82C9-C7C5E154408F}"/>
              </a:ext>
            </a:extLst>
          </p:cNvPr>
          <p:cNvSpPr txBox="1"/>
          <p:nvPr/>
        </p:nvSpPr>
        <p:spPr>
          <a:xfrm>
            <a:off x="4706898" y="5757930"/>
            <a:ext cx="314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식단을 등록하고자 하는 날짜를 선택하면 식단 등록 창이 표시된다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EA776F-9383-4082-BE18-84C87DBAA899}"/>
              </a:ext>
            </a:extLst>
          </p:cNvPr>
          <p:cNvCxnSpPr/>
          <p:nvPr/>
        </p:nvCxnSpPr>
        <p:spPr>
          <a:xfrm>
            <a:off x="933985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46CF41-ADA5-4DD7-BCA4-2E98FB3A24C2}"/>
              </a:ext>
            </a:extLst>
          </p:cNvPr>
          <p:cNvSpPr txBox="1"/>
          <p:nvPr/>
        </p:nvSpPr>
        <p:spPr>
          <a:xfrm>
            <a:off x="8191779" y="5827940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밥</a:t>
            </a:r>
            <a:r>
              <a:rPr lang="en-US" altLang="ko-KR" sz="1200" dirty="0"/>
              <a:t>, </a:t>
            </a:r>
            <a:r>
              <a:rPr lang="ko-KR" altLang="en-US" sz="1200" dirty="0"/>
              <a:t>국</a:t>
            </a:r>
            <a:r>
              <a:rPr lang="en-US" altLang="ko-KR" sz="1200" dirty="0"/>
              <a:t>, </a:t>
            </a:r>
            <a:r>
              <a:rPr lang="ko-KR" altLang="en-US" sz="1200" dirty="0"/>
              <a:t>반찬을 선택한 뒤 등록 버튼을 클릭하여 해당 날짜에 식단을 추가한다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141F40-BCA0-4972-A876-8A1B37803B3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5596" b="17030"/>
          <a:stretch/>
        </p:blipFill>
        <p:spPr>
          <a:xfrm>
            <a:off x="1658871" y="1520014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7F4677-F67C-4CB4-B188-97BC71C6894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5597" b="15019"/>
          <a:stretch/>
        </p:blipFill>
        <p:spPr>
          <a:xfrm>
            <a:off x="5142009" y="1526942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E0A8F0-5B90-46F7-BFC3-C55D9839369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5596" b="17030"/>
          <a:stretch/>
        </p:blipFill>
        <p:spPr>
          <a:xfrm>
            <a:off x="8620539" y="1520014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66B340-59A7-4431-AD64-AC8801FB0C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587065" y="3912670"/>
            <a:ext cx="884385" cy="8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7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식당 운영자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식단표관리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B47D74-DCBE-47C0-B70C-3319151F132F}"/>
              </a:ext>
            </a:extLst>
          </p:cNvPr>
          <p:cNvCxnSpPr/>
          <p:nvPr/>
        </p:nvCxnSpPr>
        <p:spPr>
          <a:xfrm>
            <a:off x="237009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715C4E-D555-4769-B570-F70058CFD2C2}"/>
              </a:ext>
            </a:extLst>
          </p:cNvPr>
          <p:cNvSpPr txBox="1"/>
          <p:nvPr/>
        </p:nvSpPr>
        <p:spPr>
          <a:xfrm>
            <a:off x="1503782" y="5694291"/>
            <a:ext cx="2508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지난 날짜에 식단이 등록되어 있는 경우에는 선택한 날짜의 식단을 출력한다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D28876-E46E-4641-9130-EC9D677502C8}"/>
              </a:ext>
            </a:extLst>
          </p:cNvPr>
          <p:cNvCxnSpPr/>
          <p:nvPr/>
        </p:nvCxnSpPr>
        <p:spPr>
          <a:xfrm>
            <a:off x="585497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5374ED-B6B6-45C0-82C9-C7C5E154408F}"/>
              </a:ext>
            </a:extLst>
          </p:cNvPr>
          <p:cNvSpPr txBox="1"/>
          <p:nvPr/>
        </p:nvSpPr>
        <p:spPr>
          <a:xfrm>
            <a:off x="4642269" y="5694290"/>
            <a:ext cx="314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지난 날짜에 식단이 등록되어 있지 않은 경우에는 알림 창이 표시된다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EA776F-9383-4082-BE18-84C87DBAA899}"/>
              </a:ext>
            </a:extLst>
          </p:cNvPr>
          <p:cNvCxnSpPr/>
          <p:nvPr/>
        </p:nvCxnSpPr>
        <p:spPr>
          <a:xfrm>
            <a:off x="933985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46CF41-ADA5-4DD7-BCA4-2E98FB3A24C2}"/>
              </a:ext>
            </a:extLst>
          </p:cNvPr>
          <p:cNvSpPr txBox="1"/>
          <p:nvPr/>
        </p:nvSpPr>
        <p:spPr>
          <a:xfrm>
            <a:off x="8127149" y="5694291"/>
            <a:ext cx="312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오늘 날짜 이후에 식단이 등록되어 있다면 선택한 날짜의 식단을 수정하는 창이 표시되고</a:t>
            </a:r>
            <a:r>
              <a:rPr lang="en-US" altLang="ko-KR" sz="1200" dirty="0"/>
              <a:t>, </a:t>
            </a:r>
            <a:r>
              <a:rPr lang="ko-KR" altLang="en-US" sz="1200" dirty="0"/>
              <a:t>해당 날짜의 식단을 수정할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44619C-3CDE-4B34-A6A5-46CC96F12DA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5595" b="17030"/>
          <a:stretch/>
        </p:blipFill>
        <p:spPr>
          <a:xfrm>
            <a:off x="1657129" y="1459610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34CB1D-4A38-485A-A432-E8D186C9FC5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5596" b="17030"/>
          <a:stretch/>
        </p:blipFill>
        <p:spPr>
          <a:xfrm>
            <a:off x="5201472" y="1462071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06CE05-4BD6-4626-8563-20C41AE4BF8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5595" b="17030"/>
          <a:stretch/>
        </p:blipFill>
        <p:spPr>
          <a:xfrm>
            <a:off x="8620539" y="1459610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1122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식당 운영자</a:t>
            </a:r>
            <a:r>
              <a:rPr lang="en-US" altLang="ko-KR" b="1" kern="0" dirty="0">
                <a:solidFill>
                  <a:prstClr val="white"/>
                </a:solidFill>
              </a:rPr>
              <a:t>(</a:t>
            </a:r>
            <a:r>
              <a:rPr lang="ko-KR" altLang="en-US" b="1" kern="0" dirty="0">
                <a:solidFill>
                  <a:prstClr val="white"/>
                </a:solidFill>
              </a:rPr>
              <a:t>식사인원확인</a:t>
            </a:r>
            <a:r>
              <a:rPr lang="en-US" altLang="ko-KR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B47D74-DCBE-47C0-B70C-3319151F132F}"/>
              </a:ext>
            </a:extLst>
          </p:cNvPr>
          <p:cNvCxnSpPr/>
          <p:nvPr/>
        </p:nvCxnSpPr>
        <p:spPr>
          <a:xfrm>
            <a:off x="3718168" y="5532198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715C4E-D555-4769-B570-F70058CFD2C2}"/>
              </a:ext>
            </a:extLst>
          </p:cNvPr>
          <p:cNvSpPr txBox="1"/>
          <p:nvPr/>
        </p:nvSpPr>
        <p:spPr>
          <a:xfrm>
            <a:off x="2507341" y="5903923"/>
            <a:ext cx="320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식수 인원 확인 페이지의 캘린더에서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식사자</a:t>
            </a:r>
            <a:r>
              <a:rPr lang="ko-KR" altLang="en-US" sz="1200" dirty="0"/>
              <a:t> 명단을 보고자 하는 날짜를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D28876-E46E-4641-9130-EC9D677502C8}"/>
              </a:ext>
            </a:extLst>
          </p:cNvPr>
          <p:cNvCxnSpPr/>
          <p:nvPr/>
        </p:nvCxnSpPr>
        <p:spPr>
          <a:xfrm>
            <a:off x="8057234" y="5499464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5374ED-B6B6-45C0-82C9-C7C5E154408F}"/>
              </a:ext>
            </a:extLst>
          </p:cNvPr>
          <p:cNvSpPr txBox="1"/>
          <p:nvPr/>
        </p:nvSpPr>
        <p:spPr>
          <a:xfrm>
            <a:off x="6909153" y="5903923"/>
            <a:ext cx="314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선택한 날짜에 식사를 한 사람들의 명단이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A2CC62-E4C7-4129-9CD6-B4E3D32D2CBB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-1" t="5597" r="2077" b="8287"/>
          <a:stretch/>
        </p:blipFill>
        <p:spPr>
          <a:xfrm>
            <a:off x="2977489" y="1580602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74D3BC-F54D-404F-90F6-373C8C93745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5597" b="15019"/>
          <a:stretch/>
        </p:blipFill>
        <p:spPr>
          <a:xfrm>
            <a:off x="7294873" y="1580602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5607F6B-455E-4051-B837-493CABAF48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20053" y="3954319"/>
            <a:ext cx="884385" cy="8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86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식당 운영자</a:t>
            </a:r>
            <a:r>
              <a:rPr lang="en-US" altLang="ko-KR" sz="2400" b="1" kern="0" dirty="0">
                <a:solidFill>
                  <a:prstClr val="white"/>
                </a:solidFill>
              </a:rPr>
              <a:t>(</a:t>
            </a:r>
            <a:r>
              <a:rPr lang="ko-KR" altLang="en-US" sz="2400" b="1" kern="0" dirty="0">
                <a:solidFill>
                  <a:prstClr val="white"/>
                </a:solidFill>
              </a:rPr>
              <a:t>정산확인</a:t>
            </a:r>
            <a:r>
              <a:rPr lang="en-US" altLang="ko-KR" sz="24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B47D74-DCBE-47C0-B70C-3319151F132F}"/>
              </a:ext>
            </a:extLst>
          </p:cNvPr>
          <p:cNvCxnSpPr/>
          <p:nvPr/>
        </p:nvCxnSpPr>
        <p:spPr>
          <a:xfrm>
            <a:off x="237009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715C4E-D555-4769-B570-F70058CFD2C2}"/>
              </a:ext>
            </a:extLst>
          </p:cNvPr>
          <p:cNvSpPr txBox="1"/>
          <p:nvPr/>
        </p:nvSpPr>
        <p:spPr>
          <a:xfrm>
            <a:off x="1568411" y="5827940"/>
            <a:ext cx="2508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정산 페이지로 이동한다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D28876-E46E-4641-9130-EC9D677502C8}"/>
              </a:ext>
            </a:extLst>
          </p:cNvPr>
          <p:cNvCxnSpPr/>
          <p:nvPr/>
        </p:nvCxnSpPr>
        <p:spPr>
          <a:xfrm>
            <a:off x="585497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5374ED-B6B6-45C0-82C9-C7C5E154408F}"/>
              </a:ext>
            </a:extLst>
          </p:cNvPr>
          <p:cNvSpPr txBox="1"/>
          <p:nvPr/>
        </p:nvSpPr>
        <p:spPr>
          <a:xfrm>
            <a:off x="4706898" y="5827939"/>
            <a:ext cx="314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정산을 하고자 하는 기간을 선택한 뒤 검색 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EA776F-9383-4082-BE18-84C87DBAA899}"/>
              </a:ext>
            </a:extLst>
          </p:cNvPr>
          <p:cNvCxnSpPr/>
          <p:nvPr/>
        </p:nvCxnSpPr>
        <p:spPr>
          <a:xfrm>
            <a:off x="933985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46CF41-ADA5-4DD7-BCA4-2E98FB3A24C2}"/>
              </a:ext>
            </a:extLst>
          </p:cNvPr>
          <p:cNvSpPr txBox="1"/>
          <p:nvPr/>
        </p:nvSpPr>
        <p:spPr>
          <a:xfrm>
            <a:off x="8191779" y="5827940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선택한 기간의 총 식사 인원과 정산 금액이 출력되고</a:t>
            </a:r>
            <a:r>
              <a:rPr lang="en-US" altLang="ko-KR" sz="1200" dirty="0"/>
              <a:t>, </a:t>
            </a:r>
            <a:r>
              <a:rPr lang="ko-KR" altLang="en-US" sz="1200" dirty="0"/>
              <a:t>선택한 기간 사이의 날짜별로 식사 인원과 금액이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71447-4BF7-4859-8CE3-C88560959E6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5596" b="17030"/>
          <a:stretch/>
        </p:blipFill>
        <p:spPr>
          <a:xfrm>
            <a:off x="1657129" y="1495478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2C3761-37A6-4896-9729-95DFEA83B29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5595" b="12542"/>
          <a:stretch/>
        </p:blipFill>
        <p:spPr>
          <a:xfrm>
            <a:off x="5142009" y="1495478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23B779-1A87-45C5-BCEA-8471ED8F038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5595" b="12542"/>
          <a:stretch/>
        </p:blipFill>
        <p:spPr>
          <a:xfrm>
            <a:off x="8626889" y="1495478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F8A4E8-AA29-4D6D-AE9E-796455DC12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238237" y="2443810"/>
            <a:ext cx="884385" cy="8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86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식당 운영자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요청사항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B47D74-DCBE-47C0-B70C-3319151F132F}"/>
              </a:ext>
            </a:extLst>
          </p:cNvPr>
          <p:cNvCxnSpPr/>
          <p:nvPr/>
        </p:nvCxnSpPr>
        <p:spPr>
          <a:xfrm>
            <a:off x="237009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715C4E-D555-4769-B570-F70058CFD2C2}"/>
              </a:ext>
            </a:extLst>
          </p:cNvPr>
          <p:cNvSpPr txBox="1"/>
          <p:nvPr/>
        </p:nvSpPr>
        <p:spPr>
          <a:xfrm>
            <a:off x="1568411" y="5827940"/>
            <a:ext cx="2508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요청사항 페이지로 이동하면 사용자들이 등록한 요청사항들이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D28876-E46E-4641-9130-EC9D677502C8}"/>
              </a:ext>
            </a:extLst>
          </p:cNvPr>
          <p:cNvCxnSpPr/>
          <p:nvPr/>
        </p:nvCxnSpPr>
        <p:spPr>
          <a:xfrm>
            <a:off x="585497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5374ED-B6B6-45C0-82C9-C7C5E154408F}"/>
              </a:ext>
            </a:extLst>
          </p:cNvPr>
          <p:cNvSpPr txBox="1"/>
          <p:nvPr/>
        </p:nvSpPr>
        <p:spPr>
          <a:xfrm>
            <a:off x="4706898" y="5827939"/>
            <a:ext cx="314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확인하고자 하는 요청사항을 클릭하면 상세 내용이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EA776F-9383-4082-BE18-84C87DBAA899}"/>
              </a:ext>
            </a:extLst>
          </p:cNvPr>
          <p:cNvCxnSpPr/>
          <p:nvPr/>
        </p:nvCxnSpPr>
        <p:spPr>
          <a:xfrm>
            <a:off x="933985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46CF41-ADA5-4DD7-BCA4-2E98FB3A24C2}"/>
              </a:ext>
            </a:extLst>
          </p:cNvPr>
          <p:cNvSpPr txBox="1"/>
          <p:nvPr/>
        </p:nvSpPr>
        <p:spPr>
          <a:xfrm>
            <a:off x="8116704" y="5854453"/>
            <a:ext cx="3335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요청사항 확인을 완료하면 이를 표시해 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BEEB4-5D9B-4F67-A3E5-645C49107C8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29" y="1459297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CE3BB1-41C8-4CAF-8D2D-505BA736863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459297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1AF6EC-95CE-4C9C-A120-54B46B676C0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626889" y="1459297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54FDFA-786C-4DFC-8292-A30414BC28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62502" y="3345774"/>
            <a:ext cx="950678" cy="950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94649-721F-4BCC-95EB-8AD6F68664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57611" y="3924845"/>
            <a:ext cx="950678" cy="9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00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식당 운영자</a:t>
            </a:r>
            <a:r>
              <a:rPr lang="en-US" altLang="ko-KR" b="1" kern="0" dirty="0">
                <a:solidFill>
                  <a:prstClr val="white"/>
                </a:solidFill>
              </a:rPr>
              <a:t>(</a:t>
            </a:r>
            <a:r>
              <a:rPr lang="ko-KR" altLang="en-US" b="1" kern="0" dirty="0" err="1">
                <a:solidFill>
                  <a:prstClr val="white"/>
                </a:solidFill>
              </a:rPr>
              <a:t>공지사항등룍</a:t>
            </a:r>
            <a:r>
              <a:rPr lang="en-US" altLang="ko-KR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B47D74-DCBE-47C0-B70C-3319151F132F}"/>
              </a:ext>
            </a:extLst>
          </p:cNvPr>
          <p:cNvCxnSpPr/>
          <p:nvPr/>
        </p:nvCxnSpPr>
        <p:spPr>
          <a:xfrm>
            <a:off x="237009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715C4E-D555-4769-B570-F70058CFD2C2}"/>
              </a:ext>
            </a:extLst>
          </p:cNvPr>
          <p:cNvSpPr txBox="1"/>
          <p:nvPr/>
        </p:nvSpPr>
        <p:spPr>
          <a:xfrm>
            <a:off x="1568411" y="5827940"/>
            <a:ext cx="250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페이지로 이동하여 </a:t>
            </a:r>
            <a:endParaRPr lang="en-US" altLang="ko-KR" sz="1200" dirty="0"/>
          </a:p>
          <a:p>
            <a:pPr algn="ctr"/>
            <a:r>
              <a:rPr lang="ko-KR" altLang="en-US" sz="1200" dirty="0"/>
              <a:t>등록 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D28876-E46E-4641-9130-EC9D677502C8}"/>
              </a:ext>
            </a:extLst>
          </p:cNvPr>
          <p:cNvCxnSpPr/>
          <p:nvPr/>
        </p:nvCxnSpPr>
        <p:spPr>
          <a:xfrm>
            <a:off x="585497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5374ED-B6B6-45C0-82C9-C7C5E154408F}"/>
              </a:ext>
            </a:extLst>
          </p:cNvPr>
          <p:cNvSpPr txBox="1"/>
          <p:nvPr/>
        </p:nvSpPr>
        <p:spPr>
          <a:xfrm>
            <a:off x="4706898" y="5827939"/>
            <a:ext cx="314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제목과 내용을 입력한 뒤 등록 버튼을 </a:t>
            </a:r>
            <a:endParaRPr lang="en-US" altLang="ko-KR" sz="1200" dirty="0"/>
          </a:p>
          <a:p>
            <a:pPr algn="ctr"/>
            <a:r>
              <a:rPr lang="ko-KR" altLang="en-US" sz="1200" dirty="0"/>
              <a:t>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EA776F-9383-4082-BE18-84C87DBAA899}"/>
              </a:ext>
            </a:extLst>
          </p:cNvPr>
          <p:cNvCxnSpPr/>
          <p:nvPr/>
        </p:nvCxnSpPr>
        <p:spPr>
          <a:xfrm>
            <a:off x="933985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75D80E8-3BC0-4A01-86D8-49CC5B38A82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5596" b="17030"/>
          <a:stretch/>
        </p:blipFill>
        <p:spPr>
          <a:xfrm>
            <a:off x="1742853" y="1484354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A24756-44AC-4BE4-A9A6-848BAD14D98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42009" y="1484354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AE62EF-19F5-4BAA-9C9E-103B35A6C21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5595" b="17030"/>
          <a:stretch/>
        </p:blipFill>
        <p:spPr>
          <a:xfrm>
            <a:off x="8626889" y="1484354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83DAFD-E7E5-4E6E-8F8A-3DD00121B6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848710" y="2478321"/>
            <a:ext cx="950678" cy="9506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C0E163-149A-4B77-AABA-343BB75E728F}"/>
              </a:ext>
            </a:extLst>
          </p:cNvPr>
          <p:cNvSpPr txBox="1"/>
          <p:nvPr/>
        </p:nvSpPr>
        <p:spPr>
          <a:xfrm>
            <a:off x="8191779" y="5827938"/>
            <a:ext cx="314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등록이 완료되었음을 </a:t>
            </a:r>
            <a:endParaRPr lang="en-US" altLang="ko-KR" sz="1200" dirty="0"/>
          </a:p>
          <a:p>
            <a:pPr algn="ctr"/>
            <a:r>
              <a:rPr lang="ko-KR" altLang="en-US" sz="1200" dirty="0"/>
              <a:t>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64721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식당 운영자</a:t>
            </a:r>
            <a:r>
              <a:rPr lang="en-US" altLang="ko-KR" b="1" kern="0" dirty="0">
                <a:solidFill>
                  <a:prstClr val="white"/>
                </a:solidFill>
              </a:rPr>
              <a:t>(</a:t>
            </a:r>
            <a:r>
              <a:rPr lang="ko-KR" altLang="en-US" b="1" kern="0" dirty="0">
                <a:solidFill>
                  <a:prstClr val="white"/>
                </a:solidFill>
              </a:rPr>
              <a:t>공지사항수정</a:t>
            </a:r>
            <a:r>
              <a:rPr lang="en-US" altLang="ko-KR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B47D74-DCBE-47C0-B70C-3319151F132F}"/>
              </a:ext>
            </a:extLst>
          </p:cNvPr>
          <p:cNvCxnSpPr/>
          <p:nvPr/>
        </p:nvCxnSpPr>
        <p:spPr>
          <a:xfrm>
            <a:off x="237009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715C4E-D555-4769-B570-F70058CFD2C2}"/>
              </a:ext>
            </a:extLst>
          </p:cNvPr>
          <p:cNvSpPr txBox="1"/>
          <p:nvPr/>
        </p:nvSpPr>
        <p:spPr>
          <a:xfrm>
            <a:off x="1568411" y="5827940"/>
            <a:ext cx="250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식당 운영자는 본인이 작성한 글만 수정 및 삭제를 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D28876-E46E-4641-9130-EC9D677502C8}"/>
              </a:ext>
            </a:extLst>
          </p:cNvPr>
          <p:cNvCxnSpPr/>
          <p:nvPr/>
        </p:nvCxnSpPr>
        <p:spPr>
          <a:xfrm>
            <a:off x="585497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5374ED-B6B6-45C0-82C9-C7C5E154408F}"/>
              </a:ext>
            </a:extLst>
          </p:cNvPr>
          <p:cNvSpPr txBox="1"/>
          <p:nvPr/>
        </p:nvSpPr>
        <p:spPr>
          <a:xfrm>
            <a:off x="4706898" y="5827939"/>
            <a:ext cx="314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상세 보기 페이지에서 수정 버튼을 클릭하고 수정할 내용을 입력한 뒤 수정 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EA776F-9383-4082-BE18-84C87DBAA899}"/>
              </a:ext>
            </a:extLst>
          </p:cNvPr>
          <p:cNvCxnSpPr/>
          <p:nvPr/>
        </p:nvCxnSpPr>
        <p:spPr>
          <a:xfrm>
            <a:off x="933985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C0E163-149A-4B77-AABA-343BB75E728F}"/>
              </a:ext>
            </a:extLst>
          </p:cNvPr>
          <p:cNvSpPr txBox="1"/>
          <p:nvPr/>
        </p:nvSpPr>
        <p:spPr>
          <a:xfrm>
            <a:off x="8363845" y="5827939"/>
            <a:ext cx="276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내용이 수정된 것을 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15FAA-B667-48AE-B8AD-FF508D0209D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6232" b="17031"/>
          <a:stretch/>
        </p:blipFill>
        <p:spPr>
          <a:xfrm>
            <a:off x="1657129" y="1381119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C2416E-89A1-4245-9CA6-AF68C46E746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6111" b="17031"/>
          <a:stretch/>
        </p:blipFill>
        <p:spPr>
          <a:xfrm>
            <a:off x="5016000" y="1381119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43F56F-D242-4081-A1A9-D255318ED24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5596" b="17030"/>
          <a:stretch/>
        </p:blipFill>
        <p:spPr>
          <a:xfrm>
            <a:off x="8626889" y="1381119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89102B-8C8E-45F4-AFE2-BC57227E7F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294936" y="4024286"/>
            <a:ext cx="884385" cy="8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50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식당 운영자</a:t>
            </a:r>
            <a:r>
              <a:rPr lang="en-US" altLang="ko-KR" b="1" kern="0" dirty="0">
                <a:solidFill>
                  <a:prstClr val="white"/>
                </a:solidFill>
              </a:rPr>
              <a:t>(</a:t>
            </a:r>
            <a:r>
              <a:rPr lang="ko-KR" altLang="en-US" b="1" kern="0" dirty="0">
                <a:solidFill>
                  <a:prstClr val="white"/>
                </a:solidFill>
              </a:rPr>
              <a:t>공지사항삭제</a:t>
            </a:r>
            <a:r>
              <a:rPr lang="en-US" altLang="ko-KR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B47D74-DCBE-47C0-B70C-3319151F132F}"/>
              </a:ext>
            </a:extLst>
          </p:cNvPr>
          <p:cNvCxnSpPr/>
          <p:nvPr/>
        </p:nvCxnSpPr>
        <p:spPr>
          <a:xfrm>
            <a:off x="237009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715C4E-D555-4769-B570-F70058CFD2C2}"/>
              </a:ext>
            </a:extLst>
          </p:cNvPr>
          <p:cNvSpPr txBox="1"/>
          <p:nvPr/>
        </p:nvSpPr>
        <p:spPr>
          <a:xfrm>
            <a:off x="1568411" y="5827940"/>
            <a:ext cx="250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식당 운영자는 본인이 작성한 글만 수정 및 삭제를 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5D28876-E46E-4641-9130-EC9D677502C8}"/>
              </a:ext>
            </a:extLst>
          </p:cNvPr>
          <p:cNvCxnSpPr/>
          <p:nvPr/>
        </p:nvCxnSpPr>
        <p:spPr>
          <a:xfrm>
            <a:off x="585497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5374ED-B6B6-45C0-82C9-C7C5E154408F}"/>
              </a:ext>
            </a:extLst>
          </p:cNvPr>
          <p:cNvSpPr txBox="1"/>
          <p:nvPr/>
        </p:nvSpPr>
        <p:spPr>
          <a:xfrm>
            <a:off x="4706898" y="5827939"/>
            <a:ext cx="314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상세 보기 페이지에서 삭제 버튼을 클릭하면 정말 삭제할 것인지를 묻는 알림 창이 표시된다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EA776F-9383-4082-BE18-84C87DBAA899}"/>
              </a:ext>
            </a:extLst>
          </p:cNvPr>
          <p:cNvCxnSpPr/>
          <p:nvPr/>
        </p:nvCxnSpPr>
        <p:spPr>
          <a:xfrm>
            <a:off x="9339859" y="5499463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C0E163-149A-4B77-AABA-343BB75E728F}"/>
              </a:ext>
            </a:extLst>
          </p:cNvPr>
          <p:cNvSpPr txBox="1"/>
          <p:nvPr/>
        </p:nvSpPr>
        <p:spPr>
          <a:xfrm>
            <a:off x="8493625" y="5827939"/>
            <a:ext cx="241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공지사항이 삭제된 것을 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715FAA-B667-48AE-B8AD-FF508D0209D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t="6232" b="17031"/>
          <a:stretch/>
        </p:blipFill>
        <p:spPr>
          <a:xfrm>
            <a:off x="1657129" y="1381119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C1D79F-959D-4C10-A82A-E8AB7C50E70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5595" b="16087"/>
          <a:stretch/>
        </p:blipFill>
        <p:spPr>
          <a:xfrm>
            <a:off x="5142009" y="1386013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17F068-467C-4533-8790-003923511E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5595" b="17030"/>
          <a:stretch/>
        </p:blipFill>
        <p:spPr>
          <a:xfrm>
            <a:off x="8623405" y="1381119"/>
            <a:ext cx="2160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40F1CA-9081-4B77-8B02-1953747757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37129" y="4024286"/>
            <a:ext cx="884385" cy="8843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057858-C346-45A8-8B8B-014D221C60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47920" y="3189888"/>
            <a:ext cx="884385" cy="8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94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400" b="1" kern="0" dirty="0">
                <a:solidFill>
                  <a:prstClr val="white"/>
                </a:solidFill>
              </a:rPr>
              <a:t>(</a:t>
            </a:r>
            <a:r>
              <a:rPr lang="ko-KR" altLang="en-US" sz="2400" b="1" kern="0" dirty="0">
                <a:solidFill>
                  <a:prstClr val="white"/>
                </a:solidFill>
              </a:rPr>
              <a:t>메인</a:t>
            </a:r>
            <a:r>
              <a:rPr lang="en-US" altLang="ko-KR" sz="24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BFE283-B7FF-4FC3-974B-782915F4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6" y="2091286"/>
            <a:ext cx="5282825" cy="2999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A5F111-0AE2-4DC7-B45F-F2DF30E1C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04" y="2091286"/>
            <a:ext cx="5282825" cy="29969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FE1C3-A823-428E-AC50-F58EA6169B15}"/>
              </a:ext>
            </a:extLst>
          </p:cNvPr>
          <p:cNvCxnSpPr>
            <a:cxnSpLocks/>
          </p:cNvCxnSpPr>
          <p:nvPr/>
        </p:nvCxnSpPr>
        <p:spPr>
          <a:xfrm>
            <a:off x="2321169" y="5462402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C86358-D598-44F7-8BF1-ADCB44F350AB}"/>
              </a:ext>
            </a:extLst>
          </p:cNvPr>
          <p:cNvSpPr txBox="1"/>
          <p:nvPr/>
        </p:nvSpPr>
        <p:spPr>
          <a:xfrm>
            <a:off x="1318154" y="5737257"/>
            <a:ext cx="4185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관리자 메인 화면이다</a:t>
            </a:r>
            <a:r>
              <a:rPr lang="en-US" altLang="ko-KR" sz="1200" dirty="0"/>
              <a:t>. </a:t>
            </a:r>
            <a:r>
              <a:rPr lang="ko-KR" altLang="en-US" sz="1200" dirty="0"/>
              <a:t>금일 예약자 현황</a:t>
            </a:r>
            <a:r>
              <a:rPr lang="en-US" altLang="ko-KR" sz="1200" dirty="0"/>
              <a:t>, </a:t>
            </a:r>
            <a:r>
              <a:rPr lang="ko-KR" altLang="en-US" sz="1200" dirty="0"/>
              <a:t>실 </a:t>
            </a:r>
            <a:r>
              <a:rPr lang="ko-KR" altLang="en-US" sz="1200" dirty="0" err="1"/>
              <a:t>식사자</a:t>
            </a:r>
            <a:r>
              <a:rPr lang="ko-KR" altLang="en-US" sz="1200" dirty="0"/>
              <a:t> 현황</a:t>
            </a:r>
            <a:r>
              <a:rPr lang="en-US" altLang="ko-KR" sz="1200" dirty="0"/>
              <a:t>, 11</a:t>
            </a:r>
            <a:r>
              <a:rPr lang="ko-KR" altLang="en-US" sz="1200" dirty="0"/>
              <a:t>월 정산금액과 이번 달 </a:t>
            </a:r>
            <a:r>
              <a:rPr lang="ko-KR" altLang="en-US" sz="1200" dirty="0" err="1"/>
              <a:t>주차별</a:t>
            </a:r>
            <a:r>
              <a:rPr lang="ko-KR" altLang="en-US" sz="1200" dirty="0"/>
              <a:t> 식사 인원과 월별 식사 </a:t>
            </a:r>
            <a:endParaRPr lang="en-US" altLang="ko-KR" sz="1200" dirty="0"/>
          </a:p>
          <a:p>
            <a:pPr algn="ctr"/>
            <a:r>
              <a:rPr lang="ko-KR" altLang="en-US" sz="1200" dirty="0"/>
              <a:t>인원을 그래프로 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4578870-A5BA-4F98-A313-751DC57668A4}"/>
              </a:ext>
            </a:extLst>
          </p:cNvPr>
          <p:cNvCxnSpPr>
            <a:cxnSpLocks/>
          </p:cNvCxnSpPr>
          <p:nvPr/>
        </p:nvCxnSpPr>
        <p:spPr>
          <a:xfrm>
            <a:off x="8160968" y="5462402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BAC396-212E-43EA-9E78-49F1991EC99C}"/>
              </a:ext>
            </a:extLst>
          </p:cNvPr>
          <p:cNvSpPr txBox="1"/>
          <p:nvPr/>
        </p:nvSpPr>
        <p:spPr>
          <a:xfrm>
            <a:off x="7063057" y="5737257"/>
            <a:ext cx="418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등록되어 있는 사용자의 정보를 출력하고 사용자 등록 및 삭제 기능을 사용할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491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프로그램 소개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6A31E-6EE3-44EA-83F5-F6F3A9D7EE58}"/>
              </a:ext>
            </a:extLst>
          </p:cNvPr>
          <p:cNvSpPr txBox="1"/>
          <p:nvPr/>
        </p:nvSpPr>
        <p:spPr>
          <a:xfrm>
            <a:off x="796510" y="1381119"/>
            <a:ext cx="9093925" cy="2681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# </a:t>
            </a:r>
            <a:r>
              <a:rPr lang="ko-KR" altLang="en-US" sz="2000" b="1" dirty="0"/>
              <a:t>사내 중식 예약 프로그램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사내에서 사용하는 점심 예약 프로그램으로 웹 사이트에 접속하여 식단을 확인하고 식사를 예약할 수 있습니다</a:t>
            </a:r>
            <a:r>
              <a:rPr lang="en-US" altLang="ko-KR" dirty="0"/>
              <a:t>. </a:t>
            </a:r>
            <a:r>
              <a:rPr lang="ko-KR" altLang="en-US" dirty="0"/>
              <a:t>금일 식사 예약을 통해 </a:t>
            </a:r>
            <a:r>
              <a:rPr lang="ko-KR" altLang="en-US" dirty="0" err="1"/>
              <a:t>잔반을</a:t>
            </a:r>
            <a:r>
              <a:rPr lang="ko-KR" altLang="en-US" dirty="0"/>
              <a:t> 줄이고 </a:t>
            </a:r>
            <a:r>
              <a:rPr lang="en-US" altLang="ko-KR" dirty="0"/>
              <a:t>QR</a:t>
            </a:r>
            <a:r>
              <a:rPr lang="ko-KR" altLang="en-US" dirty="0"/>
              <a:t>코드 인식을 통해 식사를 했음을 보다 빠르고 편하게 확인하는 프로그램입니다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15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400" b="1" kern="0" dirty="0">
                <a:solidFill>
                  <a:prstClr val="white"/>
                </a:solidFill>
              </a:rPr>
              <a:t>(</a:t>
            </a:r>
            <a:r>
              <a:rPr lang="ko-KR" altLang="en-US" sz="2400" b="1" kern="0" dirty="0">
                <a:solidFill>
                  <a:prstClr val="white"/>
                </a:solidFill>
              </a:rPr>
              <a:t>사용자등록</a:t>
            </a:r>
            <a:r>
              <a:rPr lang="en-US" altLang="ko-KR" sz="24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09C00F-0BB8-4EDB-86AC-83876413F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08" r="40357" b="57460"/>
          <a:stretch/>
        </p:blipFill>
        <p:spPr>
          <a:xfrm>
            <a:off x="870857" y="1814286"/>
            <a:ext cx="2808514" cy="2917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B1F938-27B8-4B63-9F3D-9E5495C2A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07" r="40357" b="57460"/>
          <a:stretch/>
        </p:blipFill>
        <p:spPr>
          <a:xfrm>
            <a:off x="4350509" y="1814285"/>
            <a:ext cx="2808514" cy="2917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C69096-2599-4603-AE47-AC59D40E45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3" r="36719" b="57460"/>
          <a:stretch/>
        </p:blipFill>
        <p:spPr>
          <a:xfrm>
            <a:off x="7830161" y="1814285"/>
            <a:ext cx="3186660" cy="29173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4EF5277-1EFC-4114-A7DB-0B8560CF6F45}"/>
              </a:ext>
            </a:extLst>
          </p:cNvPr>
          <p:cNvCxnSpPr/>
          <p:nvPr/>
        </p:nvCxnSpPr>
        <p:spPr>
          <a:xfrm>
            <a:off x="1972174" y="5295978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65976D-E50E-4C62-A8D2-3F6A7BE4399C}"/>
              </a:ext>
            </a:extLst>
          </p:cNvPr>
          <p:cNvSpPr txBox="1"/>
          <p:nvPr/>
        </p:nvSpPr>
        <p:spPr>
          <a:xfrm>
            <a:off x="1170486" y="5624455"/>
            <a:ext cx="250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관리자가 직접 사용자를 등록할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FDD096-367B-4591-9F16-D34431B778DF}"/>
              </a:ext>
            </a:extLst>
          </p:cNvPr>
          <p:cNvCxnSpPr/>
          <p:nvPr/>
        </p:nvCxnSpPr>
        <p:spPr>
          <a:xfrm>
            <a:off x="5382086" y="5295978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248CF1-E8D0-4527-9935-27E3F41AFC36}"/>
              </a:ext>
            </a:extLst>
          </p:cNvPr>
          <p:cNvSpPr txBox="1"/>
          <p:nvPr/>
        </p:nvSpPr>
        <p:spPr>
          <a:xfrm>
            <a:off x="4580398" y="5624455"/>
            <a:ext cx="2508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ID,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전화번호</a:t>
            </a:r>
            <a:r>
              <a:rPr lang="en-US" altLang="ko-KR" sz="1200" dirty="0"/>
              <a:t>, </a:t>
            </a:r>
            <a:r>
              <a:rPr lang="ko-KR" altLang="en-US" sz="1200" dirty="0"/>
              <a:t>부서</a:t>
            </a:r>
            <a:r>
              <a:rPr lang="en-US" altLang="ko-KR" sz="1200" dirty="0"/>
              <a:t>, </a:t>
            </a:r>
            <a:r>
              <a:rPr lang="ko-KR" altLang="en-US" sz="1200" dirty="0"/>
              <a:t>팀을 입력한 뒤 등록 버튼을 클릭한다</a:t>
            </a:r>
            <a:r>
              <a:rPr lang="en-US" altLang="ko-KR" sz="1200" dirty="0"/>
              <a:t>. ID</a:t>
            </a:r>
            <a:r>
              <a:rPr lang="ko-KR" altLang="en-US" sz="1200" dirty="0"/>
              <a:t>를 입력한 후에는 중복 확인을 반드시 해야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8F63F6-B41C-48CE-B20C-BBE4A93FE493}"/>
              </a:ext>
            </a:extLst>
          </p:cNvPr>
          <p:cNvCxnSpPr/>
          <p:nvPr/>
        </p:nvCxnSpPr>
        <p:spPr>
          <a:xfrm>
            <a:off x="9084658" y="5295978"/>
            <a:ext cx="734061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8CCBD4-A7F8-44A0-9383-0032732DEC2F}"/>
              </a:ext>
            </a:extLst>
          </p:cNvPr>
          <p:cNvSpPr txBox="1"/>
          <p:nvPr/>
        </p:nvSpPr>
        <p:spPr>
          <a:xfrm>
            <a:off x="8282970" y="5624455"/>
            <a:ext cx="2508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모든 정보를 입력한 뒤 등록 버튼을 클릭하면 사용자 등록이 </a:t>
            </a:r>
            <a:endParaRPr lang="en-US" altLang="ko-KR" sz="1200" dirty="0"/>
          </a:p>
          <a:p>
            <a:pPr algn="ctr"/>
            <a:r>
              <a:rPr lang="ko-KR" altLang="en-US" sz="1200" dirty="0"/>
              <a:t>완료된다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42424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400" b="1" kern="0" dirty="0">
                <a:solidFill>
                  <a:prstClr val="white"/>
                </a:solidFill>
              </a:rPr>
              <a:t>(</a:t>
            </a:r>
            <a:r>
              <a:rPr lang="ko-KR" altLang="en-US" sz="2400" b="1" kern="0" dirty="0">
                <a:solidFill>
                  <a:prstClr val="white"/>
                </a:solidFill>
              </a:rPr>
              <a:t>사용자 삭제</a:t>
            </a:r>
            <a:r>
              <a:rPr lang="en-US" altLang="ko-KR" sz="24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37E65-BD46-4FDB-B151-98A2970CC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44" y="1943770"/>
            <a:ext cx="5478739" cy="31060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02BDD3-C0DD-4047-B85D-FC76795AB161}"/>
              </a:ext>
            </a:extLst>
          </p:cNvPr>
          <p:cNvCxnSpPr>
            <a:cxnSpLocks/>
          </p:cNvCxnSpPr>
          <p:nvPr/>
        </p:nvCxnSpPr>
        <p:spPr>
          <a:xfrm>
            <a:off x="2321169" y="5462402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BF9F31-42C0-469A-A795-870E24FEF469}"/>
              </a:ext>
            </a:extLst>
          </p:cNvPr>
          <p:cNvSpPr txBox="1"/>
          <p:nvPr/>
        </p:nvSpPr>
        <p:spPr>
          <a:xfrm>
            <a:off x="1910297" y="5814703"/>
            <a:ext cx="269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삭제하고자 하는 사용자를 선택하여 삭제 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AF8FD31-DFA5-4A65-B63A-7D45AE8A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625" y="1943770"/>
            <a:ext cx="5481615" cy="31060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F2C1FA-43D4-40B6-A86F-5BA62E6E1EC8}"/>
              </a:ext>
            </a:extLst>
          </p:cNvPr>
          <p:cNvCxnSpPr>
            <a:cxnSpLocks/>
          </p:cNvCxnSpPr>
          <p:nvPr/>
        </p:nvCxnSpPr>
        <p:spPr>
          <a:xfrm>
            <a:off x="8042786" y="5482993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F0CA65A-FBE5-46B7-81C0-DF1EB7340040}"/>
              </a:ext>
            </a:extLst>
          </p:cNvPr>
          <p:cNvSpPr txBox="1"/>
          <p:nvPr/>
        </p:nvSpPr>
        <p:spPr>
          <a:xfrm>
            <a:off x="7631914" y="5835294"/>
            <a:ext cx="2698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정말 삭제할 것인지를 묻는 </a:t>
            </a:r>
            <a:r>
              <a:rPr lang="ko-KR" altLang="en-US" sz="1200" dirty="0" err="1"/>
              <a:t>알림창이</a:t>
            </a:r>
            <a:r>
              <a:rPr lang="ko-KR" altLang="en-US" sz="1200" dirty="0"/>
              <a:t> 표시된다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F984C15-7322-4D67-8F34-7C0D75871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71415" y="4592945"/>
            <a:ext cx="586366" cy="5863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30D3463-E923-4C22-869D-94FF0E6D1E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87795" y="2106827"/>
            <a:ext cx="586366" cy="5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5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400" b="1" kern="0" dirty="0">
                <a:solidFill>
                  <a:prstClr val="white"/>
                </a:solidFill>
              </a:rPr>
              <a:t>(</a:t>
            </a:r>
            <a:r>
              <a:rPr lang="ko-KR" altLang="en-US" sz="2400" b="1" kern="0" dirty="0">
                <a:solidFill>
                  <a:prstClr val="white"/>
                </a:solidFill>
              </a:rPr>
              <a:t>사용자 삭제</a:t>
            </a:r>
            <a:r>
              <a:rPr lang="en-US" altLang="ko-KR" sz="24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C02BDD3-C0DD-4047-B85D-FC76795AB161}"/>
              </a:ext>
            </a:extLst>
          </p:cNvPr>
          <p:cNvCxnSpPr>
            <a:cxnSpLocks/>
          </p:cNvCxnSpPr>
          <p:nvPr/>
        </p:nvCxnSpPr>
        <p:spPr>
          <a:xfrm>
            <a:off x="4778059" y="5667520"/>
            <a:ext cx="2401475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BF9F31-42C0-469A-A795-870E24FEF469}"/>
              </a:ext>
            </a:extLst>
          </p:cNvPr>
          <p:cNvSpPr txBox="1"/>
          <p:nvPr/>
        </p:nvSpPr>
        <p:spPr>
          <a:xfrm>
            <a:off x="4724353" y="5972154"/>
            <a:ext cx="2743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삭제가 완료된 것을 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ED74A-7054-4A92-9FE4-7B61513E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38" y="2120188"/>
            <a:ext cx="5355717" cy="3036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0A7862-4A75-4FC5-A5D8-2750E17B3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788" y="2120188"/>
            <a:ext cx="5363495" cy="3036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3522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20438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기간별식사인원조회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38C0EB-F3AE-4646-9B52-B20E6C25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9" y="1902436"/>
            <a:ext cx="5217291" cy="2934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3404CC-3F5E-4F32-8C44-A824104E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69" y="1902436"/>
            <a:ext cx="5217291" cy="29347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4AD868-6E5E-4B3E-9832-31A7AB2F8F6F}"/>
              </a:ext>
            </a:extLst>
          </p:cNvPr>
          <p:cNvCxnSpPr>
            <a:cxnSpLocks/>
          </p:cNvCxnSpPr>
          <p:nvPr/>
        </p:nvCxnSpPr>
        <p:spPr>
          <a:xfrm>
            <a:off x="229772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C51597-130D-4C36-BB34-12FD2FD84D87}"/>
              </a:ext>
            </a:extLst>
          </p:cNvPr>
          <p:cNvSpPr txBox="1"/>
          <p:nvPr/>
        </p:nvSpPr>
        <p:spPr>
          <a:xfrm>
            <a:off x="1294708" y="5509741"/>
            <a:ext cx="418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기간별 식수 인원 조회 페이지로 이동하여 기간을 선택한 뒤 검색 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C6D16D-28B7-4AA5-9D97-6537A544BF32}"/>
              </a:ext>
            </a:extLst>
          </p:cNvPr>
          <p:cNvCxnSpPr>
            <a:cxnSpLocks/>
          </p:cNvCxnSpPr>
          <p:nvPr/>
        </p:nvCxnSpPr>
        <p:spPr>
          <a:xfrm>
            <a:off x="801634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49CF91-E3DF-4C69-8F54-80E752186ED3}"/>
              </a:ext>
            </a:extLst>
          </p:cNvPr>
          <p:cNvSpPr txBox="1"/>
          <p:nvPr/>
        </p:nvSpPr>
        <p:spPr>
          <a:xfrm>
            <a:off x="7013329" y="5509742"/>
            <a:ext cx="3883964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검색한 기간에 식사를 한 사용자가 있다면 사용자의 정보를 출력한다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4607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20438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기간별 식사 조회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4AD868-6E5E-4B3E-9832-31A7AB2F8F6F}"/>
              </a:ext>
            </a:extLst>
          </p:cNvPr>
          <p:cNvCxnSpPr>
            <a:cxnSpLocks/>
          </p:cNvCxnSpPr>
          <p:nvPr/>
        </p:nvCxnSpPr>
        <p:spPr>
          <a:xfrm>
            <a:off x="4902110" y="5165067"/>
            <a:ext cx="2203939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C51597-130D-4C36-BB34-12FD2FD84D87}"/>
              </a:ext>
            </a:extLst>
          </p:cNvPr>
          <p:cNvSpPr txBox="1"/>
          <p:nvPr/>
        </p:nvSpPr>
        <p:spPr>
          <a:xfrm>
            <a:off x="3934134" y="5369581"/>
            <a:ext cx="418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선택한 기간에 식사를 한 사용자가 없다면 알림 창을 통해 이를 알려준다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0D5C08-CE5D-4360-9636-D941D521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97" y="1793848"/>
            <a:ext cx="5630806" cy="3167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0259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20438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기간별 식사 조회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4AD868-6E5E-4B3E-9832-31A7AB2F8F6F}"/>
              </a:ext>
            </a:extLst>
          </p:cNvPr>
          <p:cNvCxnSpPr>
            <a:cxnSpLocks/>
          </p:cNvCxnSpPr>
          <p:nvPr/>
        </p:nvCxnSpPr>
        <p:spPr>
          <a:xfrm>
            <a:off x="229772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C51597-130D-4C36-BB34-12FD2FD84D87}"/>
              </a:ext>
            </a:extLst>
          </p:cNvPr>
          <p:cNvSpPr txBox="1"/>
          <p:nvPr/>
        </p:nvSpPr>
        <p:spPr>
          <a:xfrm>
            <a:off x="1294708" y="5509741"/>
            <a:ext cx="418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기간별 정산 페이지로 이동한다</a:t>
            </a:r>
            <a:r>
              <a:rPr lang="en-US" altLang="ko-KR" sz="1200" dirty="0"/>
              <a:t>. </a:t>
            </a:r>
            <a:r>
              <a:rPr lang="ko-KR" altLang="en-US" sz="1200" dirty="0"/>
              <a:t>정산을 원하는 기간을 선택한 뒤 검색 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C6D16D-28B7-4AA5-9D97-6537A544BF32}"/>
              </a:ext>
            </a:extLst>
          </p:cNvPr>
          <p:cNvCxnSpPr>
            <a:cxnSpLocks/>
          </p:cNvCxnSpPr>
          <p:nvPr/>
        </p:nvCxnSpPr>
        <p:spPr>
          <a:xfrm>
            <a:off x="801634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48D6043-A36F-41EE-8501-6CA7CC35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9" y="1888121"/>
            <a:ext cx="5194243" cy="2921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68586A-CCC3-41F7-8936-F6EBE99C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588" y="1888121"/>
            <a:ext cx="5194243" cy="29217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0EAFF7-C6E3-40BA-8849-CC31DC19F53A}"/>
              </a:ext>
            </a:extLst>
          </p:cNvPr>
          <p:cNvSpPr txBox="1"/>
          <p:nvPr/>
        </p:nvSpPr>
        <p:spPr>
          <a:xfrm>
            <a:off x="6481943" y="5505288"/>
            <a:ext cx="4803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선택한 기간의 총 식사 인원과 정산 금액이 출력되고</a:t>
            </a:r>
            <a:r>
              <a:rPr lang="en-US" altLang="ko-KR" sz="1200" dirty="0"/>
              <a:t>, </a:t>
            </a:r>
            <a:r>
              <a:rPr lang="ko-KR" altLang="en-US" sz="1200" dirty="0"/>
              <a:t>선택한 기간 사이의 날짜별로 식사 인원과 금액이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8479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20438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공지사항등록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4AD868-6E5E-4B3E-9832-31A7AB2F8F6F}"/>
              </a:ext>
            </a:extLst>
          </p:cNvPr>
          <p:cNvCxnSpPr>
            <a:cxnSpLocks/>
          </p:cNvCxnSpPr>
          <p:nvPr/>
        </p:nvCxnSpPr>
        <p:spPr>
          <a:xfrm>
            <a:off x="229772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C51597-130D-4C36-BB34-12FD2FD84D87}"/>
              </a:ext>
            </a:extLst>
          </p:cNvPr>
          <p:cNvSpPr txBox="1"/>
          <p:nvPr/>
        </p:nvSpPr>
        <p:spPr>
          <a:xfrm>
            <a:off x="1294708" y="5509741"/>
            <a:ext cx="418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관리자 공지사항 페이지로 이동하여 우측 상단의 등록 </a:t>
            </a:r>
            <a:endParaRPr lang="en-US" altLang="ko-KR" sz="1200" dirty="0"/>
          </a:p>
          <a:p>
            <a:pPr algn="ctr"/>
            <a:r>
              <a:rPr lang="ko-KR" altLang="en-US" sz="1200" dirty="0"/>
              <a:t>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C6D16D-28B7-4AA5-9D97-6537A544BF32}"/>
              </a:ext>
            </a:extLst>
          </p:cNvPr>
          <p:cNvCxnSpPr>
            <a:cxnSpLocks/>
          </p:cNvCxnSpPr>
          <p:nvPr/>
        </p:nvCxnSpPr>
        <p:spPr>
          <a:xfrm>
            <a:off x="801634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49CF91-E3DF-4C69-8F54-80E752186ED3}"/>
              </a:ext>
            </a:extLst>
          </p:cNvPr>
          <p:cNvSpPr txBox="1"/>
          <p:nvPr/>
        </p:nvSpPr>
        <p:spPr>
          <a:xfrm>
            <a:off x="7013328" y="5509741"/>
            <a:ext cx="4185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제목과 내용을 입력한 뒤 등록 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000A7-F2A1-4C40-97F7-2020B6130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62" y="1908386"/>
            <a:ext cx="5137568" cy="2889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17342B-1A23-46F2-B04F-D5317F64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70" y="1903656"/>
            <a:ext cx="5137568" cy="2889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91A2BB-3CEE-477A-8557-C679BB8551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33385" y="3266927"/>
            <a:ext cx="383536" cy="3835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B939F22-157B-437E-ADB7-55E5B4D2F3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73201" y="2314835"/>
            <a:ext cx="383536" cy="3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54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20438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공지사항등록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4AD868-6E5E-4B3E-9832-31A7AB2F8F6F}"/>
              </a:ext>
            </a:extLst>
          </p:cNvPr>
          <p:cNvCxnSpPr>
            <a:cxnSpLocks/>
          </p:cNvCxnSpPr>
          <p:nvPr/>
        </p:nvCxnSpPr>
        <p:spPr>
          <a:xfrm>
            <a:off x="229772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C51597-130D-4C36-BB34-12FD2FD84D87}"/>
              </a:ext>
            </a:extLst>
          </p:cNvPr>
          <p:cNvSpPr txBox="1"/>
          <p:nvPr/>
        </p:nvSpPr>
        <p:spPr>
          <a:xfrm>
            <a:off x="1294708" y="5509741"/>
            <a:ext cx="4185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공지사항이 등록된 것을 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C6D16D-28B7-4AA5-9D97-6537A544BF32}"/>
              </a:ext>
            </a:extLst>
          </p:cNvPr>
          <p:cNvCxnSpPr>
            <a:cxnSpLocks/>
          </p:cNvCxnSpPr>
          <p:nvPr/>
        </p:nvCxnSpPr>
        <p:spPr>
          <a:xfrm>
            <a:off x="801634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49CF91-E3DF-4C69-8F54-80E752186ED3}"/>
              </a:ext>
            </a:extLst>
          </p:cNvPr>
          <p:cNvSpPr txBox="1"/>
          <p:nvPr/>
        </p:nvSpPr>
        <p:spPr>
          <a:xfrm>
            <a:off x="7013328" y="5509741"/>
            <a:ext cx="418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상세 보기 페이지이다</a:t>
            </a:r>
            <a:r>
              <a:rPr lang="en-US" altLang="ko-KR" sz="1200" dirty="0"/>
              <a:t>. </a:t>
            </a:r>
            <a:r>
              <a:rPr lang="ko-KR" altLang="en-US" sz="1200" dirty="0"/>
              <a:t>하단의 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 버튼을 클릭하여 각 기능을 사용할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775A41-D892-48E3-81AD-E714ABCC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8" y="2042543"/>
            <a:ext cx="5186646" cy="2917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A1025D-0319-4AA8-AE35-FEDBA3C1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9" y="2042543"/>
            <a:ext cx="5186634" cy="29174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243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846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공지사항 수정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4AD868-6E5E-4B3E-9832-31A7AB2F8F6F}"/>
              </a:ext>
            </a:extLst>
          </p:cNvPr>
          <p:cNvCxnSpPr>
            <a:cxnSpLocks/>
          </p:cNvCxnSpPr>
          <p:nvPr/>
        </p:nvCxnSpPr>
        <p:spPr>
          <a:xfrm>
            <a:off x="229772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C51597-130D-4C36-BB34-12FD2FD84D87}"/>
              </a:ext>
            </a:extLst>
          </p:cNvPr>
          <p:cNvSpPr txBox="1"/>
          <p:nvPr/>
        </p:nvSpPr>
        <p:spPr>
          <a:xfrm>
            <a:off x="1294708" y="5509741"/>
            <a:ext cx="4185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수정할 내용을 입력한 뒤 수정 버튼을 클릭한다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C6D16D-28B7-4AA5-9D97-6537A544BF32}"/>
              </a:ext>
            </a:extLst>
          </p:cNvPr>
          <p:cNvCxnSpPr>
            <a:cxnSpLocks/>
          </p:cNvCxnSpPr>
          <p:nvPr/>
        </p:nvCxnSpPr>
        <p:spPr>
          <a:xfrm>
            <a:off x="801634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49CF91-E3DF-4C69-8F54-80E752186ED3}"/>
              </a:ext>
            </a:extLst>
          </p:cNvPr>
          <p:cNvSpPr txBox="1"/>
          <p:nvPr/>
        </p:nvSpPr>
        <p:spPr>
          <a:xfrm>
            <a:off x="7013328" y="5509741"/>
            <a:ext cx="4185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내용이 수정된 것을 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34AAD9-8161-4CA0-989A-C24C00517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7" y="2041952"/>
            <a:ext cx="5187698" cy="2918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DB75D19-7537-4865-BC96-EAA0719B5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96" y="2026773"/>
            <a:ext cx="5187695" cy="2918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0529B4-0549-4F3E-B94F-27D3354186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96875" y="3790970"/>
            <a:ext cx="383536" cy="3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18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20438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요청사항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4AD868-6E5E-4B3E-9832-31A7AB2F8F6F}"/>
              </a:ext>
            </a:extLst>
          </p:cNvPr>
          <p:cNvCxnSpPr>
            <a:cxnSpLocks/>
          </p:cNvCxnSpPr>
          <p:nvPr/>
        </p:nvCxnSpPr>
        <p:spPr>
          <a:xfrm>
            <a:off x="229772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C51597-130D-4C36-BB34-12FD2FD84D87}"/>
              </a:ext>
            </a:extLst>
          </p:cNvPr>
          <p:cNvSpPr txBox="1"/>
          <p:nvPr/>
        </p:nvSpPr>
        <p:spPr>
          <a:xfrm>
            <a:off x="1294708" y="5509741"/>
            <a:ext cx="402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요청사항 페이지이다</a:t>
            </a:r>
            <a:r>
              <a:rPr lang="en-US" altLang="ko-KR" sz="1200" dirty="0"/>
              <a:t>. </a:t>
            </a:r>
            <a:r>
              <a:rPr lang="ko-KR" altLang="en-US" sz="1200" dirty="0"/>
              <a:t>사용자들이 등록한 요청사항들이 출력된다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C6D16D-28B7-4AA5-9D97-6537A544BF32}"/>
              </a:ext>
            </a:extLst>
          </p:cNvPr>
          <p:cNvCxnSpPr>
            <a:cxnSpLocks/>
          </p:cNvCxnSpPr>
          <p:nvPr/>
        </p:nvCxnSpPr>
        <p:spPr>
          <a:xfrm>
            <a:off x="8016343" y="5234886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49CF91-E3DF-4C69-8F54-80E752186ED3}"/>
              </a:ext>
            </a:extLst>
          </p:cNvPr>
          <p:cNvSpPr txBox="1"/>
          <p:nvPr/>
        </p:nvSpPr>
        <p:spPr>
          <a:xfrm>
            <a:off x="7038997" y="5509741"/>
            <a:ext cx="388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요청사항을 클릭하면 선택한 요청사항의 상세 내용을 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31F1F-7A96-4834-A5DB-2ED16C21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44" y="1988813"/>
            <a:ext cx="5120663" cy="2880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F6F10E-71B3-42C9-848B-2EA563DAB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40" y="1988812"/>
            <a:ext cx="5120656" cy="2880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592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프로그램 제공 기능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8A02AEB9-7484-4AF4-B94F-AA15C8DCB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886829"/>
              </p:ext>
            </p:extLst>
          </p:nvPr>
        </p:nvGraphicFramePr>
        <p:xfrm>
          <a:off x="640923" y="1381119"/>
          <a:ext cx="10910152" cy="488823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36321">
                  <a:extLst>
                    <a:ext uri="{9D8B030D-6E8A-4147-A177-3AD203B41FA5}">
                      <a16:colId xmlns:a16="http://schemas.microsoft.com/office/drawing/2014/main" val="2731517513"/>
                    </a:ext>
                  </a:extLst>
                </a:gridCol>
                <a:gridCol w="1151467">
                  <a:extLst>
                    <a:ext uri="{9D8B030D-6E8A-4147-A177-3AD203B41FA5}">
                      <a16:colId xmlns:a16="http://schemas.microsoft.com/office/drawing/2014/main" val="2275983971"/>
                    </a:ext>
                  </a:extLst>
                </a:gridCol>
                <a:gridCol w="1772356">
                  <a:extLst>
                    <a:ext uri="{9D8B030D-6E8A-4147-A177-3AD203B41FA5}">
                      <a16:colId xmlns:a16="http://schemas.microsoft.com/office/drawing/2014/main" val="789107778"/>
                    </a:ext>
                  </a:extLst>
                </a:gridCol>
                <a:gridCol w="6355644">
                  <a:extLst>
                    <a:ext uri="{9D8B030D-6E8A-4147-A177-3AD203B41FA5}">
                      <a16:colId xmlns:a16="http://schemas.microsoft.com/office/drawing/2014/main" val="53255379"/>
                    </a:ext>
                  </a:extLst>
                </a:gridCol>
                <a:gridCol w="894364">
                  <a:extLst>
                    <a:ext uri="{9D8B030D-6E8A-4147-A177-3AD203B41FA5}">
                      <a16:colId xmlns:a16="http://schemas.microsoft.com/office/drawing/2014/main" val="550447412"/>
                    </a:ext>
                  </a:extLst>
                </a:gridCol>
              </a:tblGrid>
              <a:tr h="2869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분류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세부 기능</a:t>
                      </a:r>
                    </a:p>
                  </a:txBody>
                  <a:tcP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구현여부</a:t>
                      </a:r>
                    </a:p>
                  </a:txBody>
                  <a:tcPr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686861"/>
                  </a:ext>
                </a:extLst>
              </a:tr>
              <a:tr h="296283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사용자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금일 식사</a:t>
                      </a:r>
                      <a:endParaRPr lang="en-US" altLang="ko-KR" sz="1100" dirty="0"/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금일 식단 조회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금일 등록되어 있는 식단을 확인할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164266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금일 식사 예약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금일 식사를 예약할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642071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QR</a:t>
                      </a:r>
                      <a:r>
                        <a:rPr lang="ko-KR" altLang="en-US" sz="1100" dirty="0"/>
                        <a:t>코드 식사 확인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식사를 마친 후 </a:t>
                      </a:r>
                      <a:r>
                        <a:rPr lang="en-US" altLang="ko-KR" sz="1100" dirty="0"/>
                        <a:t>QR</a:t>
                      </a:r>
                      <a:r>
                        <a:rPr lang="ko-KR" altLang="en-US" sz="1100" dirty="0"/>
                        <a:t>코드 인식을 통해 식사 확인함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19661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커뮤니케이션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공지사항 조회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식당 운영자가 등록한 공지사항 조회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48003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요청사항 등록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요청하고자 하는 내용을 등록함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관리자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식당 운영자의 조회 여부를 확인할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X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734817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식단평가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금일 식단 메뉴 좋아요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금일 식단 중 맛있었던 메뉴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또 나왔으면 하는 메뉴에 </a:t>
                      </a:r>
                      <a:r>
                        <a:rPr lang="ko-KR" altLang="en-US" sz="1100" dirty="0" err="1"/>
                        <a:t>좋아요를</a:t>
                      </a:r>
                      <a:r>
                        <a:rPr lang="ko-KR" altLang="en-US" sz="1100" dirty="0"/>
                        <a:t> 표시할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X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588713"/>
                  </a:ext>
                </a:extLst>
              </a:tr>
              <a:tr h="296283">
                <a:tc rowSpan="9">
                  <a:txBody>
                    <a:bodyPr/>
                    <a:lstStyle/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관리자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회원관리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 현황 조회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현재 가입되어 있는 사용자 정보 리스트를 조회함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191106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사용자 검색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검색을 통해 원하는 정보의 사용자를 찾을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669133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식사 현황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일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월별 식사 현황 조회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일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월별 식사 인원을 각각 그래프로 출력함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36027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정산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기간별 정산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기간을 선택하여 해당 기간의 식사 인원을 확인하고 식사 금액을 확인할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96541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기간별 식사 인원 조회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기간을 선택하여 해당 기간에 식사를 한 사람의 정보를 조회함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063513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커뮤니케이션</a:t>
                      </a:r>
                      <a:endParaRPr lang="en-US" altLang="ko-KR" sz="1100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공지사항 등록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공지사항을 등록함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15375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공지사항 수정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식당 운영자가 작성한 글을 수정할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581996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공지사항 삭제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관리자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식당 운영자가 작성한 글을 삭제할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049072"/>
                  </a:ext>
                </a:extLst>
              </a:tr>
              <a:tr h="2962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요청사항 조회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사용자가 등록한 요청사항을 확인할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844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342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20438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실행 화면 </a:t>
            </a:r>
            <a:r>
              <a:rPr lang="en-US" altLang="ko-KR" sz="3200" b="1" kern="0" dirty="0">
                <a:solidFill>
                  <a:prstClr val="white"/>
                </a:solidFill>
              </a:rPr>
              <a:t>_ </a:t>
            </a:r>
            <a:r>
              <a:rPr lang="ko-KR" altLang="en-US" sz="3200" b="1" kern="0" dirty="0">
                <a:solidFill>
                  <a:prstClr val="white"/>
                </a:solidFill>
              </a:rPr>
              <a:t>관리자</a:t>
            </a:r>
            <a:r>
              <a:rPr lang="en-US" altLang="ko-KR" sz="2000" b="1" kern="0" dirty="0">
                <a:solidFill>
                  <a:prstClr val="white"/>
                </a:solidFill>
              </a:rPr>
              <a:t>(</a:t>
            </a:r>
            <a:r>
              <a:rPr lang="ko-KR" altLang="en-US" sz="2000" b="1" kern="0" dirty="0">
                <a:solidFill>
                  <a:prstClr val="white"/>
                </a:solidFill>
              </a:rPr>
              <a:t>기간별 식사 조회</a:t>
            </a:r>
            <a:r>
              <a:rPr lang="en-US" altLang="ko-KR" sz="2000" b="1" kern="0" dirty="0">
                <a:solidFill>
                  <a:prstClr val="white"/>
                </a:solidFill>
              </a:rPr>
              <a:t>)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4AD868-6E5E-4B3E-9832-31A7AB2F8F6F}"/>
              </a:ext>
            </a:extLst>
          </p:cNvPr>
          <p:cNvCxnSpPr>
            <a:cxnSpLocks/>
          </p:cNvCxnSpPr>
          <p:nvPr/>
        </p:nvCxnSpPr>
        <p:spPr>
          <a:xfrm>
            <a:off x="5157807" y="5303682"/>
            <a:ext cx="1876386" cy="0"/>
          </a:xfrm>
          <a:prstGeom prst="line">
            <a:avLst/>
          </a:prstGeom>
          <a:ln w="57150">
            <a:solidFill>
              <a:srgbClr val="2F4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0067168-946C-4DF7-B9A7-87E818A71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94" y="1818651"/>
            <a:ext cx="5480411" cy="3082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9E4BA1-FE22-4C75-ABB8-284C221C4984}"/>
              </a:ext>
            </a:extLst>
          </p:cNvPr>
          <p:cNvSpPr txBox="1"/>
          <p:nvPr/>
        </p:nvSpPr>
        <p:spPr>
          <a:xfrm>
            <a:off x="4589399" y="5662030"/>
            <a:ext cx="3335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요청사항 확인을 완료하면 이를 표시해준다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2331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향후 계획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DB4D83-24F2-4C37-9071-DFB8F7A5F542}"/>
              </a:ext>
            </a:extLst>
          </p:cNvPr>
          <p:cNvSpPr txBox="1"/>
          <p:nvPr/>
        </p:nvSpPr>
        <p:spPr>
          <a:xfrm>
            <a:off x="1073006" y="1890486"/>
            <a:ext cx="9594994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현재까지 구현하지 못한 기능인</a:t>
            </a:r>
            <a:r>
              <a:rPr lang="en-US" altLang="ko-KR" dirty="0"/>
              <a:t> </a:t>
            </a:r>
            <a:r>
              <a:rPr lang="ko-KR" altLang="en-US" dirty="0"/>
              <a:t>사용자 요청사항 등록 기능을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일까지 </a:t>
            </a:r>
            <a:r>
              <a:rPr lang="ko-KR" altLang="en-US"/>
              <a:t>완성할 계획입니다</a:t>
            </a:r>
            <a:r>
              <a:rPr lang="en-US" altLang="ko-KR" dirty="0"/>
              <a:t>. </a:t>
            </a:r>
            <a:r>
              <a:rPr lang="ko-KR" altLang="en-US" dirty="0"/>
              <a:t>이후에는 졸업 작품 전시 날짜인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일까지 오류사항 확인 및 수정과 발표 준비를 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177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261256" y="2286000"/>
              <a:ext cx="11930743" cy="4572000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4444993" y="2940435"/>
            <a:ext cx="3563268" cy="97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b="1" kern="0" dirty="0">
                <a:solidFill>
                  <a:prstClr val="white"/>
                </a:solidFill>
              </a:rPr>
              <a:t>감사합니다</a:t>
            </a:r>
            <a:endParaRPr lang="en-US" altLang="ko-KR" sz="11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9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</a:rPr>
              <a:t>프로그램 제공 기능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B0A45AE5-C0B1-46FC-A4B9-9CAB337FF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715369"/>
              </p:ext>
            </p:extLst>
          </p:nvPr>
        </p:nvGraphicFramePr>
        <p:xfrm>
          <a:off x="643467" y="1364709"/>
          <a:ext cx="10950221" cy="467751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49702">
                  <a:extLst>
                    <a:ext uri="{9D8B030D-6E8A-4147-A177-3AD203B41FA5}">
                      <a16:colId xmlns:a16="http://schemas.microsoft.com/office/drawing/2014/main" val="2731517513"/>
                    </a:ext>
                  </a:extLst>
                </a:gridCol>
                <a:gridCol w="1135915">
                  <a:extLst>
                    <a:ext uri="{9D8B030D-6E8A-4147-A177-3AD203B41FA5}">
                      <a16:colId xmlns:a16="http://schemas.microsoft.com/office/drawing/2014/main" val="2275983971"/>
                    </a:ext>
                  </a:extLst>
                </a:gridCol>
                <a:gridCol w="1817464">
                  <a:extLst>
                    <a:ext uri="{9D8B030D-6E8A-4147-A177-3AD203B41FA5}">
                      <a16:colId xmlns:a16="http://schemas.microsoft.com/office/drawing/2014/main" val="789107778"/>
                    </a:ext>
                  </a:extLst>
                </a:gridCol>
                <a:gridCol w="6310163">
                  <a:extLst>
                    <a:ext uri="{9D8B030D-6E8A-4147-A177-3AD203B41FA5}">
                      <a16:colId xmlns:a16="http://schemas.microsoft.com/office/drawing/2014/main" val="53255379"/>
                    </a:ext>
                  </a:extLst>
                </a:gridCol>
                <a:gridCol w="936977">
                  <a:extLst>
                    <a:ext uri="{9D8B030D-6E8A-4147-A177-3AD203B41FA5}">
                      <a16:colId xmlns:a16="http://schemas.microsoft.com/office/drawing/2014/main" val="798741303"/>
                    </a:ext>
                  </a:extLst>
                </a:gridCol>
              </a:tblGrid>
              <a:tr h="289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분류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세부 기능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구현여부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4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686861"/>
                  </a:ext>
                </a:extLst>
              </a:tr>
              <a:tr h="289569">
                <a:tc rowSpan="1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식당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운영자</a:t>
                      </a:r>
                      <a:endParaRPr lang="en-US" altLang="ko-KR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식단관리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일별 식단 등록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달력에서 날짜를 선택하여 식단을 등록할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950628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일별 식단 수정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등록한 식단을 수정할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896467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지난 식단 조회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오늘 날짜 이전에 등록되어 있는 식단을 조회할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001241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식사 현황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예약 현황 확인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금일 예약자 수를 확인할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726146"/>
                  </a:ext>
                </a:extLst>
              </a:tr>
              <a:tr h="4046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실제 식사 인원 확인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캘린더에서 선택한 날짜에 실제로 식사한 사람들의 정보와 총 인원을 확인할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689582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메뉴관리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메뉴 등록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식단을 등록하기 전 메뉴를 등록함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032700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메뉴 수정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등록되어 있는 메뉴를 수정할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075208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메뉴 삭제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등록되어 있는 메뉴를 삭제할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815632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인기 메뉴 </a:t>
                      </a:r>
                      <a:r>
                        <a:rPr lang="en-US" altLang="ko-KR" sz="1100" dirty="0"/>
                        <a:t>TOP10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좋아요 수 상위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개를 그래프를 통해 한눈에 확인할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873827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정산 관리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기간별 수입 확인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기간을 선택하여 </a:t>
                      </a:r>
                      <a:r>
                        <a:rPr lang="ko-KR" altLang="en-US" sz="1100" dirty="0" err="1"/>
                        <a:t>날짜별</a:t>
                      </a:r>
                      <a:r>
                        <a:rPr lang="ko-KR" altLang="en-US" sz="1100" dirty="0"/>
                        <a:t> 식사 인원과 식사 금액을 확인할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164946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커뮤니케이션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공지사항 등록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공지사항을 등록함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09827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공지사항 수정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식당 운영자는 본인이 등록한 공지만 수정할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076167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공지사항 삭제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식당 운영자는 본인이 등록한 공지만 삭제할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143956"/>
                  </a:ext>
                </a:extLst>
              </a:tr>
              <a:tr h="289569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3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요청사항 조회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사용자가 등록한 요청사항을 확인할 수 있음</a:t>
                      </a:r>
                    </a:p>
                  </a:txBody>
                  <a:tcPr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O</a:t>
                      </a:r>
                      <a:endParaRPr lang="ko-KR" altLang="en-US" sz="1400" b="1" dirty="0"/>
                    </a:p>
                  </a:txBody>
                  <a:tcPr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24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75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white"/>
                </a:solidFill>
              </a:rPr>
              <a:t>DB </a:t>
            </a:r>
            <a:r>
              <a:rPr lang="ko-KR" altLang="en-US" sz="3200" b="1" kern="0" dirty="0">
                <a:solidFill>
                  <a:prstClr val="white"/>
                </a:solidFill>
              </a:rPr>
              <a:t>설계</a:t>
            </a:r>
            <a:r>
              <a:rPr lang="en-US" altLang="ko-KR" sz="3200" b="1" kern="0" dirty="0">
                <a:solidFill>
                  <a:prstClr val="white"/>
                </a:solidFill>
              </a:rPr>
              <a:t>_</a:t>
            </a:r>
            <a:r>
              <a:rPr lang="ko-KR" altLang="en-US" sz="2000" b="1" kern="0" dirty="0">
                <a:solidFill>
                  <a:prstClr val="white"/>
                </a:solidFill>
              </a:rPr>
              <a:t>사용자 정보 저장 테이블</a:t>
            </a:r>
            <a:endParaRPr lang="en-US" altLang="ko-KR" sz="9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F5DED3F-2F35-4F3D-976F-6F5393C7E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37728"/>
              </p:ext>
            </p:extLst>
          </p:nvPr>
        </p:nvGraphicFramePr>
        <p:xfrm>
          <a:off x="543887" y="1231153"/>
          <a:ext cx="11104225" cy="5272944"/>
        </p:xfrm>
        <a:graphic>
          <a:graphicData uri="http://schemas.openxmlformats.org/drawingml/2006/table">
            <a:tbl>
              <a:tblPr/>
              <a:tblGrid>
                <a:gridCol w="6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5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796">
                  <a:extLst>
                    <a:ext uri="{9D8B030D-6E8A-4147-A177-3AD203B41FA5}">
                      <a16:colId xmlns:a16="http://schemas.microsoft.com/office/drawing/2014/main" val="1584310151"/>
                    </a:ext>
                  </a:extLst>
                </a:gridCol>
                <a:gridCol w="1446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8126"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 정의서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사내 중식 예약 프로그램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버전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 정보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MYSQL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정소연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2021.11.17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확인자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jt_users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 정보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접근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관련시스템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사용자 정보 저장 테이블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총레코드 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추가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필드명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자료형태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타입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길이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NOT NULL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아이디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user_id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PK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비밀번호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user_pw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이름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user_name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휴대전화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user_tel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351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권한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user_auth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62211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6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관리자 승인 여부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enabled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정수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TINYINT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33840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7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최근 로그인 시간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access_date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날짜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TIMESTAMP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02870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8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가입 날짜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join_date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날짜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TIMESTAMP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324648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9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부서명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department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156126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팀명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team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1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07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white"/>
                </a:solidFill>
              </a:rPr>
              <a:t>DB </a:t>
            </a:r>
            <a:r>
              <a:rPr lang="ko-KR" altLang="en-US" sz="3200" b="1" kern="0" dirty="0">
                <a:solidFill>
                  <a:prstClr val="white"/>
                </a:solidFill>
              </a:rPr>
              <a:t>설계</a:t>
            </a:r>
            <a:r>
              <a:rPr lang="en-US" altLang="ko-KR" sz="3200" b="1" kern="0" dirty="0">
                <a:solidFill>
                  <a:prstClr val="white"/>
                </a:solidFill>
              </a:rPr>
              <a:t>_</a:t>
            </a:r>
            <a:r>
              <a:rPr lang="ko-KR" altLang="en-US" sz="2000" b="1" kern="0" dirty="0">
                <a:solidFill>
                  <a:prstClr val="white"/>
                </a:solidFill>
              </a:rPr>
              <a:t>식사 </a:t>
            </a:r>
            <a:r>
              <a:rPr lang="ko-KR" altLang="en-US" sz="2000" b="1" kern="0" dirty="0" err="1">
                <a:solidFill>
                  <a:prstClr val="white"/>
                </a:solidFill>
              </a:rPr>
              <a:t>완료자</a:t>
            </a:r>
            <a:r>
              <a:rPr lang="ko-KR" altLang="en-US" sz="2000" b="1" kern="0" dirty="0">
                <a:solidFill>
                  <a:prstClr val="white"/>
                </a:solidFill>
              </a:rPr>
              <a:t> 정보 저장 테이블</a:t>
            </a:r>
            <a:endParaRPr lang="en-US" altLang="ko-KR" sz="20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F5DED3F-2F35-4F3D-976F-6F5393C7E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93814"/>
              </p:ext>
            </p:extLst>
          </p:nvPr>
        </p:nvGraphicFramePr>
        <p:xfrm>
          <a:off x="543887" y="1752140"/>
          <a:ext cx="11104225" cy="3954708"/>
        </p:xfrm>
        <a:graphic>
          <a:graphicData uri="http://schemas.openxmlformats.org/drawingml/2006/table">
            <a:tbl>
              <a:tblPr/>
              <a:tblGrid>
                <a:gridCol w="6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2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5974">
                  <a:extLst>
                    <a:ext uri="{9D8B030D-6E8A-4147-A177-3AD203B41FA5}">
                      <a16:colId xmlns:a16="http://schemas.microsoft.com/office/drawing/2014/main" val="150328499"/>
                    </a:ext>
                  </a:extLst>
                </a:gridCol>
                <a:gridCol w="1446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8126"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 정의서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사내 중식 예약 프로그램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버전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식사자 정보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MYSQL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정소연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2021.11.17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확인자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ate_users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식사자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정보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접근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관련시스템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식사 완료한 사람의 정보 저장 테이블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총레코드 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추가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필드명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자료형태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타입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길이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NOT NULL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식사자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아이디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id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FK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식사자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이름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name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식사일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ate_date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날짜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TIMESTAMP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부서명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spc="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department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351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팀명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team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62211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6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휴대전화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 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18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76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white"/>
                </a:solidFill>
              </a:rPr>
              <a:t>DB </a:t>
            </a:r>
            <a:r>
              <a:rPr lang="ko-KR" altLang="en-US" sz="3200" b="1" kern="0" dirty="0">
                <a:solidFill>
                  <a:prstClr val="white"/>
                </a:solidFill>
              </a:rPr>
              <a:t>설계</a:t>
            </a:r>
            <a:r>
              <a:rPr lang="en-US" altLang="ko-KR" sz="3200" b="1" kern="0" dirty="0">
                <a:solidFill>
                  <a:prstClr val="white"/>
                </a:solidFill>
              </a:rPr>
              <a:t>_</a:t>
            </a:r>
            <a:r>
              <a:rPr lang="ko-KR" altLang="en-US" sz="2000" b="1" kern="0" dirty="0">
                <a:solidFill>
                  <a:prstClr val="white"/>
                </a:solidFill>
              </a:rPr>
              <a:t>부서 </a:t>
            </a:r>
            <a:r>
              <a:rPr lang="en-US" altLang="ko-KR" sz="2000" b="1" kern="0" dirty="0">
                <a:solidFill>
                  <a:prstClr val="white"/>
                </a:solidFill>
              </a:rPr>
              <a:t>&amp; </a:t>
            </a:r>
            <a:r>
              <a:rPr lang="ko-KR" altLang="en-US" sz="2000" b="1" kern="0" dirty="0">
                <a:solidFill>
                  <a:prstClr val="white"/>
                </a:solidFill>
              </a:rPr>
              <a:t>팀 정보 저장 테이블</a:t>
            </a:r>
            <a:endParaRPr lang="en-US" altLang="ko-KR" sz="20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F5DED3F-2F35-4F3D-976F-6F5393C7E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78107"/>
              </p:ext>
            </p:extLst>
          </p:nvPr>
        </p:nvGraphicFramePr>
        <p:xfrm>
          <a:off x="543887" y="2236495"/>
          <a:ext cx="11104225" cy="2637361"/>
        </p:xfrm>
        <a:graphic>
          <a:graphicData uri="http://schemas.openxmlformats.org/drawingml/2006/table">
            <a:tbl>
              <a:tblPr/>
              <a:tblGrid>
                <a:gridCol w="6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1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2107">
                  <a:extLst>
                    <a:ext uri="{9D8B030D-6E8A-4147-A177-3AD203B41FA5}">
                      <a16:colId xmlns:a16="http://schemas.microsoft.com/office/drawing/2014/main" val="1612909476"/>
                    </a:ext>
                  </a:extLst>
                </a:gridCol>
                <a:gridCol w="1446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8126"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 정의서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사내 중식 예약 프로그램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버전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부서 및 팀 정보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MYSQL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정소연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2021.11.17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확인자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division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부서 및 팀 정보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접근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관련시스템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부서와 팀 정보 저장 테이블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총레코드 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추가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필드명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자료형태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타입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길이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NOT NULL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부서명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department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팀명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team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77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순서도: 다른 페이지 연결선 5">
              <a:extLst>
                <a:ext uri="{FF2B5EF4-FFF2-40B4-BE49-F238E27FC236}">
                  <a16:creationId xmlns:a16="http://schemas.microsoft.com/office/drawing/2014/main" id="{545D5367-27CC-4492-B348-EDFF94327EE0}"/>
                </a:ext>
              </a:extLst>
            </p:cNvPr>
            <p:cNvSpPr/>
            <p:nvPr/>
          </p:nvSpPr>
          <p:spPr>
            <a:xfrm rot="16200000">
              <a:off x="533301" y="-533301"/>
              <a:ext cx="6858000" cy="792460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348"/>
                <a:gd name="connsiteX1" fmla="*/ 10000 w 10000"/>
                <a:gd name="connsiteY1" fmla="*/ 0 h 10348"/>
                <a:gd name="connsiteX2" fmla="*/ 10000 w 10000"/>
                <a:gd name="connsiteY2" fmla="*/ 8000 h 10348"/>
                <a:gd name="connsiteX3" fmla="*/ 4250 w 10000"/>
                <a:gd name="connsiteY3" fmla="*/ 10348 h 10348"/>
                <a:gd name="connsiteX4" fmla="*/ 0 w 10000"/>
                <a:gd name="connsiteY4" fmla="*/ 8000 h 10348"/>
                <a:gd name="connsiteX5" fmla="*/ 0 w 10000"/>
                <a:gd name="connsiteY5" fmla="*/ 0 h 1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348">
                  <a:moveTo>
                    <a:pt x="0" y="0"/>
                  </a:moveTo>
                  <a:lnTo>
                    <a:pt x="10000" y="0"/>
                  </a:lnTo>
                  <a:lnTo>
                    <a:pt x="10000" y="8000"/>
                  </a:lnTo>
                  <a:lnTo>
                    <a:pt x="4250" y="10348"/>
                  </a:lnTo>
                  <a:lnTo>
                    <a:pt x="0" y="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741EC158-2BBB-49F8-87A7-2D77ADA480B3}"/>
                </a:ext>
              </a:extLst>
            </p:cNvPr>
            <p:cNvSpPr/>
            <p:nvPr/>
          </p:nvSpPr>
          <p:spPr>
            <a:xfrm flipH="1">
              <a:off x="0" y="1814286"/>
              <a:ext cx="12192000" cy="5043714"/>
            </a:xfrm>
            <a:prstGeom prst="rtTriangle">
              <a:avLst/>
            </a:prstGeom>
            <a:solidFill>
              <a:srgbClr val="E6CF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4E4BF1-FB3E-49AD-9DAE-7BAD72D1CACE}"/>
                </a:ext>
              </a:extLst>
            </p:cNvPr>
            <p:cNvSpPr/>
            <p:nvPr/>
          </p:nvSpPr>
          <p:spPr>
            <a:xfrm>
              <a:off x="335733" y="860132"/>
              <a:ext cx="11520534" cy="5859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335733" y="62144"/>
            <a:ext cx="89314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white"/>
                </a:solidFill>
              </a:rPr>
              <a:t>DB </a:t>
            </a:r>
            <a:r>
              <a:rPr lang="ko-KR" altLang="en-US" sz="3200" b="1" kern="0" dirty="0">
                <a:solidFill>
                  <a:prstClr val="white"/>
                </a:solidFill>
              </a:rPr>
              <a:t>설계</a:t>
            </a:r>
            <a:r>
              <a:rPr lang="en-US" altLang="ko-KR" sz="3200" b="1" kern="0" dirty="0">
                <a:solidFill>
                  <a:prstClr val="white"/>
                </a:solidFill>
              </a:rPr>
              <a:t>_</a:t>
            </a:r>
            <a:r>
              <a:rPr lang="ko-KR" altLang="en-US" sz="2000" b="1" kern="0" dirty="0">
                <a:solidFill>
                  <a:prstClr val="white"/>
                </a:solidFill>
              </a:rPr>
              <a:t>메뉴 정보 테이블</a:t>
            </a:r>
            <a:endParaRPr lang="en-US" altLang="ko-KR" sz="2000" kern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88217-A5B8-4E9B-97EF-C0EEBA7C58CD}"/>
              </a:ext>
            </a:extLst>
          </p:cNvPr>
          <p:cNvSpPr txBox="1"/>
          <p:nvPr/>
        </p:nvSpPr>
        <p:spPr>
          <a:xfrm>
            <a:off x="10037354" y="0"/>
            <a:ext cx="225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kern="0" dirty="0" err="1">
                <a:solidFill>
                  <a:schemeClr val="bg2">
                    <a:lumMod val="50000"/>
                  </a:schemeClr>
                </a:solidFill>
              </a:rPr>
              <a:t>창업캡스톤디자인</a:t>
            </a:r>
            <a:r>
              <a:rPr lang="en-US" altLang="ko-KR" sz="1200" kern="0" dirty="0">
                <a:solidFill>
                  <a:schemeClr val="bg2">
                    <a:lumMod val="50000"/>
                  </a:schemeClr>
                </a:solidFill>
              </a:rPr>
              <a:t>Ⅱ_</a:t>
            </a:r>
            <a:r>
              <a:rPr lang="ko-KR" altLang="en-US" sz="1200" kern="0" dirty="0">
                <a:solidFill>
                  <a:schemeClr val="bg2">
                    <a:lumMod val="50000"/>
                  </a:schemeClr>
                </a:solidFill>
              </a:rPr>
              <a:t>최종발표</a:t>
            </a:r>
            <a:endParaRPr lang="en-US" altLang="ko-KR"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F5DED3F-2F35-4F3D-976F-6F5393C7E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80499"/>
              </p:ext>
            </p:extLst>
          </p:nvPr>
        </p:nvGraphicFramePr>
        <p:xfrm>
          <a:off x="543887" y="1938369"/>
          <a:ext cx="11104225" cy="3295590"/>
        </p:xfrm>
        <a:graphic>
          <a:graphicData uri="http://schemas.openxmlformats.org/drawingml/2006/table">
            <a:tbl>
              <a:tblPr/>
              <a:tblGrid>
                <a:gridCol w="6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6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6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2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53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8126"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 정의서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사내 중식 예약 프로그램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버전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시스템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메뉴 목록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DBMS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MYSQL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2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정소연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2021.11.17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확인자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menulist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테이블논리명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메뉴 목록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접근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관련시스템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메뉴 정보 테이블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총레코드 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추가 빈도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논리명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필드명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자료형태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타입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길이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NOT NULL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Key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메뉴 고유번호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menu_id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메뉴 종류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밥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국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반찬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menu_type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30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메뉴 이름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menu_name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텍스트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VARCHAR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50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NN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좋아요 수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spc="0" dirty="0" err="1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like_count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정수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67" marR="64767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7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624299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2535</Words>
  <Application>Microsoft Office PowerPoint</Application>
  <PresentationFormat>와이드스크린</PresentationFormat>
  <Paragraphs>948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함초롬바탕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정 소연</cp:lastModifiedBy>
  <cp:revision>86</cp:revision>
  <dcterms:created xsi:type="dcterms:W3CDTF">2020-08-12T03:41:46Z</dcterms:created>
  <dcterms:modified xsi:type="dcterms:W3CDTF">2021-12-11T08:55:12Z</dcterms:modified>
</cp:coreProperties>
</file>